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2" r:id="rId1"/>
  </p:sldMasterIdLst>
  <p:notesMasterIdLst>
    <p:notesMasterId r:id="rId10"/>
  </p:notesMasterIdLst>
  <p:handoutMasterIdLst>
    <p:handoutMasterId r:id="rId11"/>
  </p:handoutMasterIdLst>
  <p:sldIdLst>
    <p:sldId id="256" r:id="rId2"/>
    <p:sldId id="268" r:id="rId3"/>
    <p:sldId id="258" r:id="rId4"/>
    <p:sldId id="265" r:id="rId5"/>
    <p:sldId id="260" r:id="rId6"/>
    <p:sldId id="261" r:id="rId7"/>
    <p:sldId id="262" r:id="rId8"/>
    <p:sldId id="271" r:id="rId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003300"/>
    <a:srgbClr val="CC99FF"/>
    <a:srgbClr val="6699FF"/>
    <a:srgbClr val="3333FF"/>
    <a:srgbClr val="CCECFF"/>
    <a:srgbClr val="F3F4FF"/>
    <a:srgbClr val="CCFFFF"/>
    <a:srgbClr val="99CCFF"/>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notesViewPr>
    <p:cSldViewPr snapToGrid="0">
      <p:cViewPr varScale="1">
        <p:scale>
          <a:sx n="59" d="100"/>
          <a:sy n="59" d="100"/>
        </p:scale>
        <p:origin x="2381"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622" cy="466231"/>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sz="quarter" idx="1"/>
          </p:nvPr>
        </p:nvSpPr>
        <p:spPr>
          <a:xfrm>
            <a:off x="3971144" y="1"/>
            <a:ext cx="3037622" cy="466231"/>
          </a:xfrm>
          <a:prstGeom prst="rect">
            <a:avLst/>
          </a:prstGeom>
        </p:spPr>
        <p:txBody>
          <a:bodyPr vert="horz" lIns="91428" tIns="45714" rIns="91428" bIns="45714" rtlCol="0"/>
          <a:lstStyle>
            <a:lvl1pPr algn="r">
              <a:defRPr sz="1200"/>
            </a:lvl1pPr>
          </a:lstStyle>
          <a:p>
            <a:fld id="{8CFDEEFD-6AA8-4CB8-B8E1-A4B5F187402B}" type="datetimeFigureOut">
              <a:rPr lang="en-US" smtClean="0"/>
              <a:t>1/17/2023</a:t>
            </a:fld>
            <a:endParaRPr lang="en-US"/>
          </a:p>
        </p:txBody>
      </p:sp>
      <p:sp>
        <p:nvSpPr>
          <p:cNvPr id="4" name="Footer Placeholder 3"/>
          <p:cNvSpPr>
            <a:spLocks noGrp="1"/>
          </p:cNvSpPr>
          <p:nvPr>
            <p:ph type="ftr" sz="quarter" idx="2"/>
          </p:nvPr>
        </p:nvSpPr>
        <p:spPr>
          <a:xfrm>
            <a:off x="1" y="8830171"/>
            <a:ext cx="3037622" cy="466231"/>
          </a:xfrm>
          <a:prstGeom prst="rect">
            <a:avLst/>
          </a:prstGeom>
        </p:spPr>
        <p:txBody>
          <a:bodyPr vert="horz" lIns="91428" tIns="45714" rIns="91428"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1144" y="8830171"/>
            <a:ext cx="3037622" cy="466231"/>
          </a:xfrm>
          <a:prstGeom prst="rect">
            <a:avLst/>
          </a:prstGeom>
        </p:spPr>
        <p:txBody>
          <a:bodyPr vert="horz" lIns="91428" tIns="45714" rIns="91428" bIns="45714" rtlCol="0" anchor="b"/>
          <a:lstStyle>
            <a:lvl1pPr algn="r">
              <a:defRPr sz="1200"/>
            </a:lvl1pPr>
          </a:lstStyle>
          <a:p>
            <a:fld id="{746E0DB6-4799-4E18-9F2C-3B89A8375BA2}" type="slidenum">
              <a:rPr lang="en-US" smtClean="0"/>
              <a:t>‹#›</a:t>
            </a:fld>
            <a:endParaRPr lang="en-US"/>
          </a:p>
        </p:txBody>
      </p:sp>
    </p:spTree>
    <p:extLst>
      <p:ext uri="{BB962C8B-B14F-4D97-AF65-F5344CB8AC3E}">
        <p14:creationId xmlns:p14="http://schemas.microsoft.com/office/powerpoint/2010/main" val="2778986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622" cy="466231"/>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idx="1"/>
          </p:nvPr>
        </p:nvSpPr>
        <p:spPr>
          <a:xfrm>
            <a:off x="3971144" y="1"/>
            <a:ext cx="3037622" cy="466231"/>
          </a:xfrm>
          <a:prstGeom prst="rect">
            <a:avLst/>
          </a:prstGeom>
        </p:spPr>
        <p:txBody>
          <a:bodyPr vert="horz" lIns="91428" tIns="45714" rIns="91428" bIns="45714" rtlCol="0"/>
          <a:lstStyle>
            <a:lvl1pPr algn="r">
              <a:defRPr sz="1200"/>
            </a:lvl1pPr>
          </a:lstStyle>
          <a:p>
            <a:fld id="{913F29C3-ECD5-46F9-8567-FA0BB78AD416}" type="datetimeFigureOut">
              <a:rPr lang="en-US" smtClean="0"/>
              <a:t>1/17/2023</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1428" tIns="45714" rIns="91428" bIns="45714" rtlCol="0" anchor="ctr"/>
          <a:lstStyle/>
          <a:p>
            <a:endParaRPr lang="en-US"/>
          </a:p>
        </p:txBody>
      </p:sp>
      <p:sp>
        <p:nvSpPr>
          <p:cNvPr id="5" name="Notes Placeholder 4"/>
          <p:cNvSpPr>
            <a:spLocks noGrp="1"/>
          </p:cNvSpPr>
          <p:nvPr>
            <p:ph type="body" sz="quarter" idx="3"/>
          </p:nvPr>
        </p:nvSpPr>
        <p:spPr>
          <a:xfrm>
            <a:off x="701368" y="4473735"/>
            <a:ext cx="5607666" cy="3660058"/>
          </a:xfrm>
          <a:prstGeom prst="rect">
            <a:avLst/>
          </a:prstGeom>
        </p:spPr>
        <p:txBody>
          <a:bodyPr vert="horz" lIns="91428" tIns="45714" rIns="91428" bIns="457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171"/>
            <a:ext cx="3037622" cy="466231"/>
          </a:xfrm>
          <a:prstGeom prst="rect">
            <a:avLst/>
          </a:prstGeom>
        </p:spPr>
        <p:txBody>
          <a:bodyPr vert="horz" lIns="91428" tIns="45714" rIns="91428"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971144" y="8830171"/>
            <a:ext cx="3037622" cy="466231"/>
          </a:xfrm>
          <a:prstGeom prst="rect">
            <a:avLst/>
          </a:prstGeom>
        </p:spPr>
        <p:txBody>
          <a:bodyPr vert="horz" lIns="91428" tIns="45714" rIns="91428" bIns="45714" rtlCol="0" anchor="b"/>
          <a:lstStyle>
            <a:lvl1pPr algn="r">
              <a:defRPr sz="1200"/>
            </a:lvl1pPr>
          </a:lstStyle>
          <a:p>
            <a:fld id="{DB9066E9-A118-4134-BFCD-24202046DF2D}" type="slidenum">
              <a:rPr lang="en-US" smtClean="0"/>
              <a:t>‹#›</a:t>
            </a:fld>
            <a:endParaRPr lang="en-US"/>
          </a:p>
        </p:txBody>
      </p:sp>
    </p:spTree>
    <p:extLst>
      <p:ext uri="{BB962C8B-B14F-4D97-AF65-F5344CB8AC3E}">
        <p14:creationId xmlns:p14="http://schemas.microsoft.com/office/powerpoint/2010/main" val="2653970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6"/>
          <p:cNvSpPr/>
          <p:nvPr/>
        </p:nvSpPr>
        <p:spPr bwMode="auto">
          <a:xfrm>
            <a:off x="0" y="-834091"/>
            <a:ext cx="12192000" cy="5101291"/>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0" y="159623"/>
            <a:ext cx="10572000" cy="2971051"/>
          </a:xfrm>
        </p:spPr>
        <p:txBody>
          <a:bodyPr/>
          <a:lstStyle>
            <a:lvl1pPr>
              <a:defRPr sz="5400"/>
            </a:lvl1pPr>
          </a:lstStyle>
          <a:p>
            <a:r>
              <a:rPr lang="en-US" dirty="0"/>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694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8914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1/17/2023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1402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4363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1437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2597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6652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7950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928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681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314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3791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3363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6" name="Freeform 6"/>
          <p:cNvSpPr/>
          <p:nvPr/>
        </p:nvSpPr>
        <p:spPr bwMode="auto">
          <a:xfrm>
            <a:off x="0" y="1"/>
            <a:ext cx="12192000" cy="128802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2441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08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tx1"/>
        </a:solidFill>
        <a:effectLst/>
      </p:bgPr>
    </p:bg>
    <p:spTree>
      <p:nvGrpSpPr>
        <p:cNvPr id="1" name=""/>
        <p:cNvGrpSpPr/>
        <p:nvPr/>
      </p:nvGrpSpPr>
      <p:grpSpPr>
        <a:xfrm>
          <a:off x="0" y="0"/>
          <a:ext cx="0" cy="0"/>
          <a:chOff x="0" y="0"/>
          <a:chExt cx="0" cy="0"/>
        </a:xfrm>
      </p:grpSpPr>
      <p:sp>
        <p:nvSpPr>
          <p:cNvPr id="6" name="Freeform 6"/>
          <p:cNvSpPr/>
          <p:nvPr/>
        </p:nvSpPr>
        <p:spPr bwMode="auto">
          <a:xfrm>
            <a:off x="0" y="1"/>
            <a:ext cx="12192000" cy="1622322"/>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2441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9358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6515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1/17/2023</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8868285"/>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27" r:id="rId7"/>
    <p:sldLayoutId id="214748372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0000" y="-55699"/>
            <a:ext cx="10572000" cy="2971051"/>
          </a:xfrm>
        </p:spPr>
        <p:txBody>
          <a:bodyPr/>
          <a:lstStyle/>
          <a:p>
            <a:r>
              <a:rPr lang="mi-NZ" dirty="0"/>
              <a:t>Waimahia Intermediate</a:t>
            </a:r>
            <a:br>
              <a:rPr lang="mi-NZ" dirty="0"/>
            </a:br>
            <a:r>
              <a:rPr lang="mi-NZ" dirty="0"/>
              <a:t>Strategic Plan 2023</a:t>
            </a:r>
            <a:endParaRPr lang="en-US" dirty="0"/>
          </a:p>
        </p:txBody>
      </p:sp>
      <p:sp>
        <p:nvSpPr>
          <p:cNvPr id="6" name="Subtitle 5">
            <a:extLst>
              <a:ext uri="{FF2B5EF4-FFF2-40B4-BE49-F238E27FC236}">
                <a16:creationId xmlns:a16="http://schemas.microsoft.com/office/drawing/2014/main" id="{11068C2D-7873-2533-F257-4ED1095AA48D}"/>
              </a:ext>
            </a:extLst>
          </p:cNvPr>
          <p:cNvSpPr>
            <a:spLocks noGrp="1"/>
          </p:cNvSpPr>
          <p:nvPr>
            <p:ph type="subTitle" idx="1"/>
          </p:nvPr>
        </p:nvSpPr>
        <p:spPr/>
        <p:txBody>
          <a:bodyPr/>
          <a:lstStyle/>
          <a:p>
            <a:endParaRPr lang="en-NZ"/>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2146" y="304800"/>
            <a:ext cx="3168579" cy="3216107"/>
          </a:xfrm>
          <a:prstGeom prst="rect">
            <a:avLst/>
          </a:prstGeom>
        </p:spPr>
      </p:pic>
    </p:spTree>
    <p:extLst>
      <p:ext uri="{BB962C8B-B14F-4D97-AF65-F5344CB8AC3E}">
        <p14:creationId xmlns:p14="http://schemas.microsoft.com/office/powerpoint/2010/main" val="2232147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4962" y="136371"/>
            <a:ext cx="10571998" cy="732263"/>
          </a:xfrm>
        </p:spPr>
        <p:txBody>
          <a:bodyPr/>
          <a:lstStyle/>
          <a:p>
            <a:r>
              <a:rPr lang="mi-NZ" dirty="0"/>
              <a:t>Ko wai Waimāhia?</a:t>
            </a:r>
            <a:endParaRPr lang="en-US" dirty="0"/>
          </a:p>
        </p:txBody>
      </p:sp>
      <p:pic>
        <p:nvPicPr>
          <p:cNvPr id="6" name="Content Placeholder 5"/>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70498" y="1211689"/>
            <a:ext cx="2499031" cy="2536516"/>
          </a:xfrm>
          <a:prstGeom prst="rect">
            <a:avLst/>
          </a:prstGeom>
        </p:spPr>
      </p:pic>
      <p:sp>
        <p:nvSpPr>
          <p:cNvPr id="8" name="TextBox 7"/>
          <p:cNvSpPr txBox="1"/>
          <p:nvPr/>
        </p:nvSpPr>
        <p:spPr>
          <a:xfrm>
            <a:off x="2750634" y="1352705"/>
            <a:ext cx="9121697" cy="2492990"/>
          </a:xfrm>
          <a:prstGeom prst="rect">
            <a:avLst/>
          </a:prstGeom>
          <a:noFill/>
          <a:ln>
            <a:solidFill>
              <a:schemeClr val="accent1"/>
            </a:solidFill>
          </a:ln>
        </p:spPr>
        <p:txBody>
          <a:bodyPr wrap="square" rtlCol="0">
            <a:spAutoFit/>
          </a:bodyPr>
          <a:lstStyle/>
          <a:p>
            <a:r>
              <a:rPr lang="mi-NZ" sz="1200" b="1" dirty="0">
                <a:solidFill>
                  <a:schemeClr val="bg1"/>
                </a:solidFill>
              </a:rPr>
              <a:t>The BOT further strengthened the school’s ties with Tainui and with permission adopted one of Kīngi Tāwhiao’s visions as the School Whakatauki:</a:t>
            </a:r>
          </a:p>
          <a:p>
            <a:endParaRPr lang="mi-NZ" sz="1100" b="1" i="1" dirty="0">
              <a:solidFill>
                <a:schemeClr val="bg1"/>
              </a:solidFill>
            </a:endParaRPr>
          </a:p>
          <a:p>
            <a:r>
              <a:rPr lang="mi-NZ" sz="1100" b="1" i="1" dirty="0">
                <a:solidFill>
                  <a:schemeClr val="bg1"/>
                </a:solidFill>
              </a:rPr>
              <a:t>Māku anō e hanga tōku nei whare				     I myself shall build my house.	</a:t>
            </a:r>
          </a:p>
          <a:p>
            <a:r>
              <a:rPr lang="mi-NZ" sz="1100" dirty="0">
                <a:solidFill>
                  <a:schemeClr val="bg1"/>
                </a:solidFill>
              </a:rPr>
              <a:t>Ko te tāhuhu he hīnau ko ngā poupou he māhoe, patatē.	     The ridge-pole made of hīnau, supporting posts of māhoe &amp; patatē</a:t>
            </a:r>
          </a:p>
          <a:p>
            <a:r>
              <a:rPr lang="mi-NZ" sz="1100" dirty="0">
                <a:solidFill>
                  <a:schemeClr val="bg1"/>
                </a:solidFill>
              </a:rPr>
              <a:t>Me whakatupu ki te hua o te rengarenga,			     Raise the people with the fruit of the rengarenga,</a:t>
            </a:r>
          </a:p>
          <a:p>
            <a:r>
              <a:rPr lang="mi-NZ" sz="1100" dirty="0">
                <a:solidFill>
                  <a:schemeClr val="bg1"/>
                </a:solidFill>
              </a:rPr>
              <a:t>Me whakapakari ki te hua o te kawariki.				     Strenghthen them with the fruits of the kawariki.</a:t>
            </a:r>
          </a:p>
          <a:p>
            <a:r>
              <a:rPr lang="mi-NZ" sz="1100" dirty="0">
                <a:solidFill>
                  <a:schemeClr val="bg1"/>
                </a:solidFill>
              </a:rPr>
              <a:t>			</a:t>
            </a:r>
          </a:p>
          <a:p>
            <a:r>
              <a:rPr lang="mi-NZ" sz="1100" dirty="0">
                <a:solidFill>
                  <a:schemeClr val="bg1"/>
                </a:solidFill>
              </a:rPr>
              <a:t>Tāwhiao’s vision of self-sufficiency and self-determination, of using the resources around you to forge a bright future is one we at Waimahia Intermediate have for our students. We believe that our students arrive at our gates with ‘fruit’ of their own, and that school should be a place that enhances who we are and what we bring to the table. </a:t>
            </a:r>
          </a:p>
          <a:p>
            <a:endParaRPr lang="mi-NZ" sz="1100" dirty="0">
              <a:solidFill>
                <a:schemeClr val="bg1"/>
              </a:solidFill>
            </a:endParaRPr>
          </a:p>
          <a:p>
            <a:r>
              <a:rPr lang="mi-NZ" sz="1100" dirty="0">
                <a:solidFill>
                  <a:schemeClr val="bg1"/>
                </a:solidFill>
              </a:rPr>
              <a:t>At Waimahia we work with our students so they are able to fashion their own house starting with the wealth of resources they and their whānau have at their disposal.</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9855" b="20219"/>
          <a:stretch/>
        </p:blipFill>
        <p:spPr>
          <a:xfrm>
            <a:off x="5719270" y="3748205"/>
            <a:ext cx="6153061" cy="2972263"/>
          </a:xfrm>
          <a:prstGeom prst="rect">
            <a:avLst/>
          </a:prstGeom>
        </p:spPr>
      </p:pic>
      <p:sp>
        <p:nvSpPr>
          <p:cNvPr id="13" name="TextBox 12"/>
          <p:cNvSpPr txBox="1"/>
          <p:nvPr/>
        </p:nvSpPr>
        <p:spPr>
          <a:xfrm>
            <a:off x="347344" y="4166220"/>
            <a:ext cx="5270911" cy="2631490"/>
          </a:xfrm>
          <a:prstGeom prst="rect">
            <a:avLst/>
          </a:prstGeom>
          <a:noFill/>
          <a:ln>
            <a:solidFill>
              <a:schemeClr val="accent1"/>
            </a:solidFill>
          </a:ln>
        </p:spPr>
        <p:txBody>
          <a:bodyPr wrap="square" rtlCol="0">
            <a:spAutoFit/>
          </a:bodyPr>
          <a:lstStyle/>
          <a:p>
            <a:r>
              <a:rPr lang="mi-NZ" sz="1100" dirty="0">
                <a:solidFill>
                  <a:schemeClr val="bg1"/>
                </a:solidFill>
              </a:rPr>
              <a:t>Pou-tahu, the forward pou is </a:t>
            </a:r>
            <a:r>
              <a:rPr lang="mi-NZ" sz="1100" b="1" dirty="0">
                <a:solidFill>
                  <a:schemeClr val="bg1"/>
                </a:solidFill>
              </a:rPr>
              <a:t>MANA</a:t>
            </a:r>
            <a:r>
              <a:rPr lang="mi-NZ" sz="1100" dirty="0">
                <a:solidFill>
                  <a:schemeClr val="bg1"/>
                </a:solidFill>
              </a:rPr>
              <a:t>. </a:t>
            </a:r>
          </a:p>
          <a:p>
            <a:r>
              <a:rPr lang="mi-NZ" sz="1100" dirty="0">
                <a:solidFill>
                  <a:schemeClr val="bg1"/>
                </a:solidFill>
              </a:rPr>
              <a:t>Mana speaks of ownership, self-efficacy, strong identity &amp; integrity.</a:t>
            </a:r>
          </a:p>
          <a:p>
            <a:endParaRPr lang="mi-NZ" sz="1100" dirty="0">
              <a:solidFill>
                <a:schemeClr val="bg1"/>
              </a:solidFill>
            </a:endParaRPr>
          </a:p>
          <a:p>
            <a:r>
              <a:rPr lang="mi-NZ" sz="1100" dirty="0">
                <a:solidFill>
                  <a:schemeClr val="bg1"/>
                </a:solidFill>
              </a:rPr>
              <a:t>Pou tokomanawa, the middle pou is </a:t>
            </a:r>
            <a:r>
              <a:rPr lang="mi-NZ" sz="1100" b="1" dirty="0">
                <a:solidFill>
                  <a:schemeClr val="bg1"/>
                </a:solidFill>
              </a:rPr>
              <a:t>MANAAKITANGA</a:t>
            </a:r>
            <a:r>
              <a:rPr lang="mi-NZ" sz="1100" dirty="0">
                <a:solidFill>
                  <a:schemeClr val="bg1"/>
                </a:solidFill>
              </a:rPr>
              <a:t>. </a:t>
            </a:r>
          </a:p>
          <a:p>
            <a:r>
              <a:rPr lang="mi-NZ" sz="1100" dirty="0">
                <a:solidFill>
                  <a:schemeClr val="bg1"/>
                </a:solidFill>
              </a:rPr>
              <a:t>Manaakitanga speaks of respect, service, inclusivity and an ethic of care.</a:t>
            </a:r>
          </a:p>
          <a:p>
            <a:endParaRPr lang="mi-NZ" sz="1100" dirty="0">
              <a:solidFill>
                <a:schemeClr val="bg1"/>
              </a:solidFill>
            </a:endParaRPr>
          </a:p>
          <a:p>
            <a:r>
              <a:rPr lang="mi-NZ" sz="1100" dirty="0">
                <a:solidFill>
                  <a:schemeClr val="bg1"/>
                </a:solidFill>
              </a:rPr>
              <a:t>Pou-tuarongo, the rear pou is </a:t>
            </a:r>
            <a:r>
              <a:rPr lang="mi-NZ" sz="1100" b="1" dirty="0">
                <a:solidFill>
                  <a:schemeClr val="bg1"/>
                </a:solidFill>
              </a:rPr>
              <a:t>MĀTAURANGA</a:t>
            </a:r>
            <a:r>
              <a:rPr lang="mi-NZ" sz="1100" dirty="0">
                <a:solidFill>
                  <a:schemeClr val="bg1"/>
                </a:solidFill>
              </a:rPr>
              <a:t>.</a:t>
            </a:r>
          </a:p>
          <a:p>
            <a:r>
              <a:rPr lang="mi-NZ" sz="1100" dirty="0">
                <a:solidFill>
                  <a:schemeClr val="bg1"/>
                </a:solidFill>
              </a:rPr>
              <a:t>Mātauranga speaks of knowledge, inquiry, creativity, innovation.</a:t>
            </a:r>
          </a:p>
          <a:p>
            <a:endParaRPr lang="mi-NZ" sz="1100" dirty="0">
              <a:solidFill>
                <a:schemeClr val="bg1"/>
              </a:solidFill>
            </a:endParaRPr>
          </a:p>
          <a:p>
            <a:r>
              <a:rPr lang="mi-NZ" sz="1100" dirty="0">
                <a:solidFill>
                  <a:schemeClr val="bg1"/>
                </a:solidFill>
              </a:rPr>
              <a:t>These values underpin the way we enact all we do at Waimahia.</a:t>
            </a:r>
          </a:p>
          <a:p>
            <a:r>
              <a:rPr lang="mi-NZ" sz="1100" dirty="0">
                <a:solidFill>
                  <a:schemeClr val="bg1"/>
                </a:solidFill>
              </a:rPr>
              <a:t>These concepts are also the vision we have for our students. Our students will leave Waimahia</a:t>
            </a:r>
          </a:p>
          <a:p>
            <a:r>
              <a:rPr lang="mi-NZ" sz="1100" dirty="0">
                <a:solidFill>
                  <a:schemeClr val="bg1"/>
                </a:solidFill>
              </a:rPr>
              <a:t> </a:t>
            </a:r>
          </a:p>
          <a:p>
            <a:pPr algn="ctr"/>
            <a:r>
              <a:rPr lang="mi-NZ" sz="1100" b="1" i="1" dirty="0">
                <a:solidFill>
                  <a:schemeClr val="bg1"/>
                </a:solidFill>
              </a:rPr>
              <a:t>Engaged, Achieving, Confident in our identity</a:t>
            </a:r>
          </a:p>
          <a:p>
            <a:pPr algn="ctr"/>
            <a:r>
              <a:rPr lang="mi-NZ" sz="1100" b="1" i="1" dirty="0">
                <a:solidFill>
                  <a:schemeClr val="bg1"/>
                </a:solidFill>
              </a:rPr>
              <a:t>Mana, Manaakitanga, Mātauranga </a:t>
            </a:r>
          </a:p>
        </p:txBody>
      </p:sp>
      <p:sp>
        <p:nvSpPr>
          <p:cNvPr id="14" name="TextBox 13"/>
          <p:cNvSpPr txBox="1"/>
          <p:nvPr/>
        </p:nvSpPr>
        <p:spPr>
          <a:xfrm>
            <a:off x="274962" y="3889221"/>
            <a:ext cx="8446496" cy="276999"/>
          </a:xfrm>
          <a:prstGeom prst="rect">
            <a:avLst/>
          </a:prstGeom>
          <a:noFill/>
          <a:ln>
            <a:noFill/>
          </a:ln>
        </p:spPr>
        <p:txBody>
          <a:bodyPr wrap="square" rtlCol="0">
            <a:spAutoFit/>
          </a:bodyPr>
          <a:lstStyle/>
          <a:p>
            <a:r>
              <a:rPr lang="mi-NZ" sz="1200" b="1" dirty="0">
                <a:solidFill>
                  <a:schemeClr val="bg1"/>
                </a:solidFill>
              </a:rPr>
              <a:t>Our whare is upheld by three pou which represents both our mission and our core values.</a:t>
            </a:r>
          </a:p>
        </p:txBody>
      </p:sp>
      <p:sp>
        <p:nvSpPr>
          <p:cNvPr id="2" name="TextBox 1"/>
          <p:cNvSpPr txBox="1"/>
          <p:nvPr/>
        </p:nvSpPr>
        <p:spPr>
          <a:xfrm>
            <a:off x="5267678" y="147610"/>
            <a:ext cx="6907559" cy="892552"/>
          </a:xfrm>
          <a:prstGeom prst="rect">
            <a:avLst/>
          </a:prstGeom>
          <a:noFill/>
        </p:spPr>
        <p:txBody>
          <a:bodyPr wrap="square" rtlCol="0">
            <a:spAutoFit/>
          </a:bodyPr>
          <a:lstStyle/>
          <a:p>
            <a:r>
              <a:rPr lang="mi-NZ" sz="1300" b="1" dirty="0"/>
              <a:t>10 years ago, the Board of Trustees changed the name of Weymouth Intermediate School so the essence and identity of the school would be more reflective of the local area and community the school served. “Waimāhia”, the waters of Māhia, was chosen to honour one of the tupuna of this area. </a:t>
            </a:r>
            <a:endParaRPr lang="en-US" sz="1300" b="1" dirty="0"/>
          </a:p>
        </p:txBody>
      </p:sp>
    </p:spTree>
    <p:extLst>
      <p:ext uri="{BB962C8B-B14F-4D97-AF65-F5344CB8AC3E}">
        <p14:creationId xmlns:p14="http://schemas.microsoft.com/office/powerpoint/2010/main" val="3241112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19" y="120562"/>
            <a:ext cx="10571998" cy="970450"/>
          </a:xfrm>
        </p:spPr>
        <p:txBody>
          <a:bodyPr anchor="ctr"/>
          <a:lstStyle/>
          <a:p>
            <a:r>
              <a:rPr lang="mi-NZ" sz="2800" dirty="0"/>
              <a:t>Waimahia Intermediate 2023 Plan</a:t>
            </a:r>
            <a:endParaRPr lang="en-US" sz="2800" dirty="0"/>
          </a:p>
        </p:txBody>
      </p:sp>
      <p:sp>
        <p:nvSpPr>
          <p:cNvPr id="5" name="TextBox 4"/>
          <p:cNvSpPr txBox="1"/>
          <p:nvPr/>
        </p:nvSpPr>
        <p:spPr>
          <a:xfrm>
            <a:off x="707762" y="1255663"/>
            <a:ext cx="1341371" cy="307777"/>
          </a:xfrm>
          <a:prstGeom prst="rect">
            <a:avLst/>
          </a:prstGeom>
          <a:noFill/>
          <a:ln>
            <a:solidFill>
              <a:schemeClr val="accent1"/>
            </a:solidFill>
          </a:ln>
        </p:spPr>
        <p:txBody>
          <a:bodyPr wrap="square" rtlCol="0">
            <a:spAutoFit/>
          </a:bodyPr>
          <a:lstStyle/>
          <a:p>
            <a:pPr algn="r"/>
            <a:r>
              <a:rPr lang="en-NZ" sz="1400" b="1" dirty="0" err="1">
                <a:solidFill>
                  <a:schemeClr val="bg1"/>
                </a:solidFill>
              </a:rPr>
              <a:t>Whakatauki</a:t>
            </a:r>
            <a:endParaRPr lang="en-NZ" sz="1400" b="1" dirty="0">
              <a:solidFill>
                <a:schemeClr val="bg1"/>
              </a:solidFill>
            </a:endParaRPr>
          </a:p>
        </p:txBody>
      </p:sp>
      <p:sp>
        <p:nvSpPr>
          <p:cNvPr id="6" name="TextBox 5"/>
          <p:cNvSpPr txBox="1"/>
          <p:nvPr/>
        </p:nvSpPr>
        <p:spPr>
          <a:xfrm>
            <a:off x="2180855" y="1247115"/>
            <a:ext cx="6216340" cy="307777"/>
          </a:xfrm>
          <a:prstGeom prst="rect">
            <a:avLst/>
          </a:prstGeom>
          <a:solidFill>
            <a:schemeClr val="accent1"/>
          </a:solidFill>
          <a:ln>
            <a:solidFill>
              <a:schemeClr val="accent1"/>
            </a:solidFill>
          </a:ln>
        </p:spPr>
        <p:txBody>
          <a:bodyPr wrap="square" rtlCol="0">
            <a:spAutoFit/>
          </a:bodyPr>
          <a:lstStyle/>
          <a:p>
            <a:r>
              <a:rPr lang="en-NZ" sz="1400" b="1" dirty="0" err="1"/>
              <a:t>Māku</a:t>
            </a:r>
            <a:r>
              <a:rPr lang="en-NZ" sz="1400" b="1" dirty="0"/>
              <a:t> </a:t>
            </a:r>
            <a:r>
              <a:rPr lang="en-NZ" sz="1400" b="1" dirty="0" err="1"/>
              <a:t>anō</a:t>
            </a:r>
            <a:r>
              <a:rPr lang="en-NZ" sz="1400" b="1" dirty="0"/>
              <a:t> e </a:t>
            </a:r>
            <a:r>
              <a:rPr lang="en-NZ" sz="1400" b="1" dirty="0" err="1"/>
              <a:t>hanga</a:t>
            </a:r>
            <a:r>
              <a:rPr lang="en-NZ" sz="1400" b="1" dirty="0"/>
              <a:t> </a:t>
            </a:r>
            <a:r>
              <a:rPr lang="en-NZ" sz="1400" b="1" dirty="0" err="1"/>
              <a:t>tōku</a:t>
            </a:r>
            <a:r>
              <a:rPr lang="en-NZ" sz="1400" b="1" dirty="0"/>
              <a:t> </a:t>
            </a:r>
            <a:r>
              <a:rPr lang="en-NZ" sz="1400" b="1" dirty="0" err="1"/>
              <a:t>nei</a:t>
            </a:r>
            <a:r>
              <a:rPr lang="en-NZ" sz="1400" b="1" dirty="0"/>
              <a:t> </a:t>
            </a:r>
            <a:r>
              <a:rPr lang="en-NZ" sz="1400" b="1" dirty="0" err="1"/>
              <a:t>whare</a:t>
            </a:r>
            <a:r>
              <a:rPr lang="en-NZ" sz="1400" b="1" dirty="0"/>
              <a:t> – We shall fashion our own house</a:t>
            </a:r>
          </a:p>
        </p:txBody>
      </p:sp>
      <p:sp>
        <p:nvSpPr>
          <p:cNvPr id="7" name="TextBox 6"/>
          <p:cNvSpPr txBox="1"/>
          <p:nvPr/>
        </p:nvSpPr>
        <p:spPr>
          <a:xfrm>
            <a:off x="2180855" y="1565064"/>
            <a:ext cx="7456342" cy="307777"/>
          </a:xfrm>
          <a:prstGeom prst="rect">
            <a:avLst/>
          </a:prstGeom>
          <a:solidFill>
            <a:schemeClr val="accent1"/>
          </a:solidFill>
          <a:ln>
            <a:solidFill>
              <a:schemeClr val="accent1"/>
            </a:solidFill>
          </a:ln>
        </p:spPr>
        <p:txBody>
          <a:bodyPr wrap="square" rtlCol="0">
            <a:spAutoFit/>
          </a:bodyPr>
          <a:lstStyle/>
          <a:p>
            <a:r>
              <a:rPr lang="en-NZ" sz="1400" b="1" dirty="0"/>
              <a:t>Mana, </a:t>
            </a:r>
            <a:r>
              <a:rPr lang="en-NZ" sz="1400" b="1" dirty="0" err="1"/>
              <a:t>Manaakitanga</a:t>
            </a:r>
            <a:r>
              <a:rPr lang="en-NZ" sz="1400" b="1" dirty="0"/>
              <a:t>, </a:t>
            </a:r>
            <a:r>
              <a:rPr lang="en-NZ" sz="1400" b="1" dirty="0" err="1"/>
              <a:t>Mātauranga</a:t>
            </a:r>
            <a:r>
              <a:rPr lang="en-NZ" sz="1400" b="1" dirty="0"/>
              <a:t> - Engaged, Achieving, Confident in our Identity</a:t>
            </a:r>
          </a:p>
        </p:txBody>
      </p:sp>
      <p:sp>
        <p:nvSpPr>
          <p:cNvPr id="8" name="TextBox 7"/>
          <p:cNvSpPr txBox="1"/>
          <p:nvPr/>
        </p:nvSpPr>
        <p:spPr>
          <a:xfrm>
            <a:off x="707762" y="1563128"/>
            <a:ext cx="1341371" cy="307777"/>
          </a:xfrm>
          <a:prstGeom prst="rect">
            <a:avLst/>
          </a:prstGeom>
          <a:noFill/>
          <a:ln>
            <a:solidFill>
              <a:schemeClr val="accent1"/>
            </a:solidFill>
          </a:ln>
        </p:spPr>
        <p:txBody>
          <a:bodyPr wrap="square" rtlCol="0">
            <a:spAutoFit/>
          </a:bodyPr>
          <a:lstStyle/>
          <a:p>
            <a:pPr algn="r"/>
            <a:r>
              <a:rPr lang="en-NZ" sz="1400" b="1" dirty="0">
                <a:solidFill>
                  <a:schemeClr val="bg1"/>
                </a:solidFill>
              </a:rPr>
              <a:t>Mission</a:t>
            </a:r>
          </a:p>
        </p:txBody>
      </p:sp>
      <p:sp>
        <p:nvSpPr>
          <p:cNvPr id="9" name="TextBox 8"/>
          <p:cNvSpPr txBox="1"/>
          <p:nvPr/>
        </p:nvSpPr>
        <p:spPr>
          <a:xfrm>
            <a:off x="707764" y="2327309"/>
            <a:ext cx="1341371" cy="276999"/>
          </a:xfrm>
          <a:prstGeom prst="rect">
            <a:avLst/>
          </a:prstGeom>
          <a:noFill/>
          <a:ln>
            <a:solidFill>
              <a:schemeClr val="accent1"/>
            </a:solidFill>
          </a:ln>
        </p:spPr>
        <p:txBody>
          <a:bodyPr wrap="square" rtlCol="0">
            <a:spAutoFit/>
          </a:bodyPr>
          <a:lstStyle/>
          <a:p>
            <a:pPr algn="ctr"/>
            <a:r>
              <a:rPr lang="en-NZ" sz="1200" b="1" dirty="0">
                <a:solidFill>
                  <a:schemeClr val="bg1"/>
                </a:solidFill>
              </a:rPr>
              <a:t>Goals</a:t>
            </a:r>
          </a:p>
        </p:txBody>
      </p:sp>
      <p:sp>
        <p:nvSpPr>
          <p:cNvPr id="10" name="TextBox 9"/>
          <p:cNvSpPr txBox="1"/>
          <p:nvPr/>
        </p:nvSpPr>
        <p:spPr>
          <a:xfrm>
            <a:off x="707761" y="3291002"/>
            <a:ext cx="1341371" cy="646331"/>
          </a:xfrm>
          <a:prstGeom prst="rect">
            <a:avLst/>
          </a:prstGeom>
          <a:noFill/>
          <a:ln>
            <a:solidFill>
              <a:schemeClr val="accent1">
                <a:lumMod val="75000"/>
              </a:schemeClr>
            </a:solidFill>
          </a:ln>
        </p:spPr>
        <p:txBody>
          <a:bodyPr wrap="square" rtlCol="0">
            <a:spAutoFit/>
          </a:bodyPr>
          <a:lstStyle/>
          <a:p>
            <a:pPr algn="ctr"/>
            <a:r>
              <a:rPr lang="en-NZ" sz="1200" b="1" dirty="0">
                <a:solidFill>
                  <a:schemeClr val="bg1"/>
                </a:solidFill>
              </a:rPr>
              <a:t>2023</a:t>
            </a:r>
          </a:p>
          <a:p>
            <a:pPr algn="ctr"/>
            <a:r>
              <a:rPr lang="en-NZ" sz="1200" b="1" dirty="0">
                <a:solidFill>
                  <a:schemeClr val="bg1"/>
                </a:solidFill>
              </a:rPr>
              <a:t>Strategic Initiatives</a:t>
            </a:r>
          </a:p>
        </p:txBody>
      </p:sp>
      <p:sp>
        <p:nvSpPr>
          <p:cNvPr id="11" name="TextBox 10"/>
          <p:cNvSpPr txBox="1"/>
          <p:nvPr/>
        </p:nvSpPr>
        <p:spPr>
          <a:xfrm>
            <a:off x="707761" y="5569550"/>
            <a:ext cx="1341371" cy="276999"/>
          </a:xfrm>
          <a:prstGeom prst="rect">
            <a:avLst/>
          </a:prstGeom>
          <a:noFill/>
          <a:ln>
            <a:solidFill>
              <a:schemeClr val="accent1"/>
            </a:solidFill>
          </a:ln>
        </p:spPr>
        <p:txBody>
          <a:bodyPr wrap="square" rtlCol="0">
            <a:spAutoFit/>
          </a:bodyPr>
          <a:lstStyle/>
          <a:p>
            <a:pPr algn="ctr"/>
            <a:r>
              <a:rPr lang="en-NZ" sz="1200" b="1" dirty="0">
                <a:solidFill>
                  <a:schemeClr val="bg1"/>
                </a:solidFill>
              </a:rPr>
              <a:t>Our Success</a:t>
            </a:r>
          </a:p>
        </p:txBody>
      </p:sp>
      <p:sp>
        <p:nvSpPr>
          <p:cNvPr id="12" name="TextBox 11"/>
          <p:cNvSpPr txBox="1"/>
          <p:nvPr/>
        </p:nvSpPr>
        <p:spPr>
          <a:xfrm>
            <a:off x="707766" y="6521098"/>
            <a:ext cx="1341371" cy="276999"/>
          </a:xfrm>
          <a:prstGeom prst="rect">
            <a:avLst/>
          </a:prstGeom>
          <a:noFill/>
          <a:ln>
            <a:solidFill>
              <a:schemeClr val="accent1"/>
            </a:solidFill>
          </a:ln>
        </p:spPr>
        <p:txBody>
          <a:bodyPr wrap="square" rtlCol="0">
            <a:spAutoFit/>
          </a:bodyPr>
          <a:lstStyle/>
          <a:p>
            <a:pPr algn="ctr"/>
            <a:r>
              <a:rPr lang="en-NZ" sz="1200" b="1" dirty="0">
                <a:solidFill>
                  <a:schemeClr val="bg1"/>
                </a:solidFill>
              </a:rPr>
              <a:t>Values</a:t>
            </a:r>
          </a:p>
        </p:txBody>
      </p:sp>
      <p:sp>
        <p:nvSpPr>
          <p:cNvPr id="16" name="TextBox 15"/>
          <p:cNvSpPr txBox="1"/>
          <p:nvPr/>
        </p:nvSpPr>
        <p:spPr>
          <a:xfrm>
            <a:off x="2188740" y="6521100"/>
            <a:ext cx="3010281" cy="276997"/>
          </a:xfrm>
          <a:prstGeom prst="rect">
            <a:avLst/>
          </a:prstGeom>
          <a:solidFill>
            <a:schemeClr val="accent1"/>
          </a:solidFill>
          <a:ln>
            <a:solidFill>
              <a:schemeClr val="accent1"/>
            </a:solidFill>
          </a:ln>
        </p:spPr>
        <p:txBody>
          <a:bodyPr wrap="square" rtlCol="0">
            <a:spAutoFit/>
          </a:bodyPr>
          <a:lstStyle/>
          <a:p>
            <a:pPr algn="ctr"/>
            <a:r>
              <a:rPr lang="en-NZ" sz="1200" b="1" dirty="0">
                <a:solidFill>
                  <a:schemeClr val="bg1"/>
                </a:solidFill>
              </a:rPr>
              <a:t>MANA</a:t>
            </a:r>
          </a:p>
        </p:txBody>
      </p:sp>
      <p:sp>
        <p:nvSpPr>
          <p:cNvPr id="20" name="TextBox 19"/>
          <p:cNvSpPr txBox="1"/>
          <p:nvPr/>
        </p:nvSpPr>
        <p:spPr>
          <a:xfrm>
            <a:off x="2180855" y="2327309"/>
            <a:ext cx="2189976" cy="800219"/>
          </a:xfrm>
          <a:prstGeom prst="rect">
            <a:avLst/>
          </a:prstGeom>
          <a:solidFill>
            <a:srgbClr val="00B0F0"/>
          </a:solidFill>
          <a:ln>
            <a:solidFill>
              <a:srgbClr val="00B0F0"/>
            </a:solidFill>
          </a:ln>
        </p:spPr>
        <p:txBody>
          <a:bodyPr wrap="square" rtlCol="0">
            <a:spAutoFit/>
          </a:bodyPr>
          <a:lstStyle/>
          <a:p>
            <a:r>
              <a:rPr lang="en-NZ" sz="1150" dirty="0"/>
              <a:t>Relevant, real, indigenised curriculum taught by responsive, evidence-based teachers</a:t>
            </a:r>
          </a:p>
        </p:txBody>
      </p:sp>
      <p:sp>
        <p:nvSpPr>
          <p:cNvPr id="24" name="TextBox 23"/>
          <p:cNvSpPr txBox="1"/>
          <p:nvPr/>
        </p:nvSpPr>
        <p:spPr>
          <a:xfrm>
            <a:off x="4589036" y="2325351"/>
            <a:ext cx="2189976" cy="769441"/>
          </a:xfrm>
          <a:prstGeom prst="rect">
            <a:avLst/>
          </a:prstGeom>
          <a:solidFill>
            <a:schemeClr val="accent4">
              <a:lumMod val="75000"/>
            </a:schemeClr>
          </a:solidFill>
          <a:ln>
            <a:solidFill>
              <a:schemeClr val="accent4">
                <a:lumMod val="75000"/>
              </a:schemeClr>
            </a:solidFill>
          </a:ln>
        </p:spPr>
        <p:txBody>
          <a:bodyPr wrap="square" rtlCol="0">
            <a:spAutoFit/>
          </a:bodyPr>
          <a:lstStyle/>
          <a:p>
            <a:r>
              <a:rPr lang="en-NZ" sz="1100" dirty="0"/>
              <a:t>Quality leadership that ensures success for all learners</a:t>
            </a:r>
          </a:p>
          <a:p>
            <a:endParaRPr lang="en-NZ" sz="1100" dirty="0"/>
          </a:p>
        </p:txBody>
      </p:sp>
      <p:sp>
        <p:nvSpPr>
          <p:cNvPr id="25" name="TextBox 24"/>
          <p:cNvSpPr txBox="1"/>
          <p:nvPr/>
        </p:nvSpPr>
        <p:spPr>
          <a:xfrm>
            <a:off x="6997217" y="2335000"/>
            <a:ext cx="2189976" cy="769441"/>
          </a:xfrm>
          <a:prstGeom prst="rect">
            <a:avLst/>
          </a:prstGeom>
          <a:solidFill>
            <a:schemeClr val="accent3">
              <a:lumMod val="50000"/>
            </a:schemeClr>
          </a:solidFill>
          <a:ln>
            <a:solidFill>
              <a:schemeClr val="accent3">
                <a:lumMod val="50000"/>
              </a:schemeClr>
            </a:solidFill>
          </a:ln>
        </p:spPr>
        <p:txBody>
          <a:bodyPr wrap="square" rtlCol="0">
            <a:spAutoFit/>
          </a:bodyPr>
          <a:lstStyle/>
          <a:p>
            <a:r>
              <a:rPr lang="en-NZ" sz="1100" dirty="0"/>
              <a:t>Active learners who maximise all opportunities to grow &amp; embed knowledge, skills &amp; understandings</a:t>
            </a:r>
          </a:p>
        </p:txBody>
      </p:sp>
      <p:sp>
        <p:nvSpPr>
          <p:cNvPr id="26" name="TextBox 25"/>
          <p:cNvSpPr txBox="1"/>
          <p:nvPr/>
        </p:nvSpPr>
        <p:spPr>
          <a:xfrm>
            <a:off x="9405398" y="2325517"/>
            <a:ext cx="2189976" cy="792525"/>
          </a:xfrm>
          <a:prstGeom prst="rect">
            <a:avLst/>
          </a:prstGeom>
          <a:solidFill>
            <a:srgbClr val="7030A0"/>
          </a:solidFill>
          <a:ln>
            <a:solidFill>
              <a:srgbClr val="7030A0"/>
            </a:solidFill>
          </a:ln>
        </p:spPr>
        <p:txBody>
          <a:bodyPr wrap="square" rtlCol="0">
            <a:spAutoFit/>
          </a:bodyPr>
          <a:lstStyle/>
          <a:p>
            <a:r>
              <a:rPr lang="en-NZ" sz="1150" dirty="0"/>
              <a:t>Rich, reciprocal relationships that realise mutual aspirations</a:t>
            </a:r>
          </a:p>
          <a:p>
            <a:endParaRPr lang="en-NZ" sz="1100" dirty="0"/>
          </a:p>
        </p:txBody>
      </p:sp>
      <p:sp>
        <p:nvSpPr>
          <p:cNvPr id="27" name="TextBox 26"/>
          <p:cNvSpPr txBox="1"/>
          <p:nvPr/>
        </p:nvSpPr>
        <p:spPr>
          <a:xfrm>
            <a:off x="2188740" y="3291002"/>
            <a:ext cx="2189976" cy="2139047"/>
          </a:xfrm>
          <a:prstGeom prst="rect">
            <a:avLst/>
          </a:prstGeom>
          <a:solidFill>
            <a:srgbClr val="00B0F0">
              <a:alpha val="75000"/>
            </a:srgbClr>
          </a:solidFill>
          <a:ln>
            <a:solidFill>
              <a:srgbClr val="00B0F0"/>
            </a:solidFill>
          </a:ln>
        </p:spPr>
        <p:txBody>
          <a:bodyPr wrap="square" rtlCol="0">
            <a:spAutoFit/>
          </a:bodyPr>
          <a:lstStyle/>
          <a:p>
            <a:pPr marL="228600" indent="-228600">
              <a:buAutoNum type="arabicPeriod"/>
            </a:pPr>
            <a:r>
              <a:rPr lang="en-NZ" sz="950" dirty="0">
                <a:solidFill>
                  <a:schemeClr val="bg1"/>
                </a:solidFill>
              </a:rPr>
              <a:t>Plan engaging learning based on relevant information and evidence of learner strengths, interests and needs</a:t>
            </a:r>
          </a:p>
          <a:p>
            <a:pPr marL="228600" indent="-228600">
              <a:buAutoNum type="arabicPeriod"/>
            </a:pPr>
            <a:r>
              <a:rPr lang="en-NZ" sz="950" dirty="0">
                <a:solidFill>
                  <a:schemeClr val="bg1"/>
                </a:solidFill>
              </a:rPr>
              <a:t>Use high-leverage teaching strategies across the curriculum to accelerate  learning</a:t>
            </a:r>
          </a:p>
          <a:p>
            <a:pPr marL="228600" indent="-228600">
              <a:buAutoNum type="arabicPeriod"/>
            </a:pPr>
            <a:r>
              <a:rPr lang="en-NZ" sz="950" dirty="0">
                <a:solidFill>
                  <a:schemeClr val="bg1"/>
                </a:solidFill>
              </a:rPr>
              <a:t>Use effective assessment literacy to respond to diverse learner needs in the moment</a:t>
            </a:r>
          </a:p>
          <a:p>
            <a:pPr marL="228600" indent="-228600">
              <a:buAutoNum type="arabicPeriod"/>
            </a:pPr>
            <a:r>
              <a:rPr lang="en-NZ" sz="950" dirty="0">
                <a:solidFill>
                  <a:schemeClr val="bg1"/>
                </a:solidFill>
              </a:rPr>
              <a:t>Ensure that essential retained and applied across the curriculum</a:t>
            </a:r>
          </a:p>
        </p:txBody>
      </p:sp>
      <p:sp>
        <p:nvSpPr>
          <p:cNvPr id="28" name="TextBox 27"/>
          <p:cNvSpPr txBox="1"/>
          <p:nvPr/>
        </p:nvSpPr>
        <p:spPr>
          <a:xfrm>
            <a:off x="4596921" y="3291002"/>
            <a:ext cx="2189976" cy="2139047"/>
          </a:xfrm>
          <a:prstGeom prst="rect">
            <a:avLst/>
          </a:prstGeom>
          <a:solidFill>
            <a:schemeClr val="accent4">
              <a:lumMod val="75000"/>
              <a:alpha val="75000"/>
            </a:schemeClr>
          </a:solidFill>
          <a:ln>
            <a:solidFill>
              <a:schemeClr val="accent4">
                <a:lumMod val="75000"/>
              </a:schemeClr>
            </a:solidFill>
          </a:ln>
        </p:spPr>
        <p:txBody>
          <a:bodyPr wrap="square" rtlCol="0">
            <a:spAutoFit/>
          </a:bodyPr>
          <a:lstStyle/>
          <a:p>
            <a:pPr marL="228600" indent="-228600">
              <a:buAutoNum type="arabicPeriod"/>
            </a:pPr>
            <a:r>
              <a:rPr lang="en-NZ" sz="950" dirty="0">
                <a:solidFill>
                  <a:schemeClr val="bg1"/>
                </a:solidFill>
              </a:rPr>
              <a:t>Grow individual ability to design effective learning for diverse learners </a:t>
            </a:r>
          </a:p>
          <a:p>
            <a:pPr marL="228600" indent="-228600">
              <a:buAutoNum type="arabicPeriod"/>
            </a:pPr>
            <a:r>
              <a:rPr lang="en-NZ" sz="950" dirty="0">
                <a:solidFill>
                  <a:schemeClr val="bg1"/>
                </a:solidFill>
              </a:rPr>
              <a:t>Use quality feedback on observed practices to ensure teaching strategies are implemented with fidelity</a:t>
            </a:r>
          </a:p>
          <a:p>
            <a:pPr marL="228600" indent="-228600">
              <a:buAutoNum type="arabicPeriod"/>
            </a:pPr>
            <a:r>
              <a:rPr lang="en-NZ" sz="950" dirty="0">
                <a:solidFill>
                  <a:schemeClr val="bg1"/>
                </a:solidFill>
              </a:rPr>
              <a:t>Lead evidence-based </a:t>
            </a:r>
            <a:r>
              <a:rPr lang="en-NZ" sz="950" dirty="0" err="1">
                <a:solidFill>
                  <a:schemeClr val="bg1"/>
                </a:solidFill>
              </a:rPr>
              <a:t>talanoa</a:t>
            </a:r>
            <a:r>
              <a:rPr lang="en-NZ" sz="950" dirty="0">
                <a:solidFill>
                  <a:schemeClr val="bg1"/>
                </a:solidFill>
              </a:rPr>
              <a:t> focused on positive impact for learners</a:t>
            </a:r>
          </a:p>
          <a:p>
            <a:pPr marL="228600" indent="-228600">
              <a:buAutoNum type="arabicPeriod"/>
            </a:pPr>
            <a:r>
              <a:rPr lang="en-NZ" sz="950" dirty="0">
                <a:solidFill>
                  <a:schemeClr val="bg1"/>
                </a:solidFill>
              </a:rPr>
              <a:t>Use a range of evidence to strategically grow areas of need and/or responsibility</a:t>
            </a:r>
          </a:p>
          <a:p>
            <a:pPr marL="228600" indent="-228600">
              <a:buAutoNum type="arabicPeriod"/>
            </a:pPr>
            <a:endParaRPr lang="en-NZ" sz="950" dirty="0">
              <a:solidFill>
                <a:schemeClr val="bg1"/>
              </a:solidFill>
            </a:endParaRPr>
          </a:p>
        </p:txBody>
      </p:sp>
      <p:sp>
        <p:nvSpPr>
          <p:cNvPr id="29" name="TextBox 28"/>
          <p:cNvSpPr txBox="1"/>
          <p:nvPr/>
        </p:nvSpPr>
        <p:spPr>
          <a:xfrm>
            <a:off x="6997217" y="3286441"/>
            <a:ext cx="2189976" cy="2139047"/>
          </a:xfrm>
          <a:prstGeom prst="rect">
            <a:avLst/>
          </a:prstGeom>
          <a:solidFill>
            <a:schemeClr val="accent3">
              <a:lumMod val="50000"/>
              <a:alpha val="75000"/>
            </a:schemeClr>
          </a:solidFill>
          <a:ln>
            <a:solidFill>
              <a:schemeClr val="accent3">
                <a:lumMod val="50000"/>
              </a:schemeClr>
            </a:solidFill>
          </a:ln>
        </p:spPr>
        <p:txBody>
          <a:bodyPr wrap="square" rtlCol="0">
            <a:spAutoFit/>
          </a:bodyPr>
          <a:lstStyle/>
          <a:p>
            <a:pPr marL="228600" indent="-228600">
              <a:buAutoNum type="arabicPeriod"/>
            </a:pPr>
            <a:r>
              <a:rPr lang="en-NZ" sz="950" dirty="0">
                <a:solidFill>
                  <a:schemeClr val="bg1"/>
                </a:solidFill>
              </a:rPr>
              <a:t>Honour student cultural capital through what and how we learn, assess, and celebrate</a:t>
            </a:r>
          </a:p>
          <a:p>
            <a:pPr marL="228600" indent="-228600">
              <a:buAutoNum type="arabicPeriod"/>
            </a:pPr>
            <a:r>
              <a:rPr lang="en-NZ" sz="950" dirty="0">
                <a:solidFill>
                  <a:schemeClr val="bg1"/>
                </a:solidFill>
              </a:rPr>
              <a:t>Use effective assessment literacy to promote further learning</a:t>
            </a:r>
          </a:p>
          <a:p>
            <a:pPr marL="228600" indent="-228600">
              <a:buAutoNum type="arabicPeriod"/>
            </a:pPr>
            <a:r>
              <a:rPr lang="en-NZ" sz="950" dirty="0">
                <a:solidFill>
                  <a:schemeClr val="bg1"/>
                </a:solidFill>
              </a:rPr>
              <a:t>Grow critical thinking skills in all areas of learning and school life</a:t>
            </a:r>
          </a:p>
          <a:p>
            <a:pPr marL="228600" indent="-228600">
              <a:buAutoNum type="arabicPeriod"/>
            </a:pPr>
            <a:r>
              <a:rPr lang="en-NZ" sz="950" dirty="0">
                <a:solidFill>
                  <a:schemeClr val="bg1"/>
                </a:solidFill>
              </a:rPr>
              <a:t>Grow the ability to think outside the box and the courage needed to apply this thinking </a:t>
            </a:r>
          </a:p>
        </p:txBody>
      </p:sp>
      <p:sp>
        <p:nvSpPr>
          <p:cNvPr id="30" name="TextBox 29"/>
          <p:cNvSpPr txBox="1"/>
          <p:nvPr/>
        </p:nvSpPr>
        <p:spPr>
          <a:xfrm>
            <a:off x="9405398" y="3286441"/>
            <a:ext cx="2189976" cy="2139047"/>
          </a:xfrm>
          <a:prstGeom prst="rect">
            <a:avLst/>
          </a:prstGeom>
          <a:solidFill>
            <a:srgbClr val="7030A0">
              <a:alpha val="75000"/>
            </a:srgbClr>
          </a:solidFill>
          <a:ln>
            <a:solidFill>
              <a:srgbClr val="7030A0"/>
            </a:solidFill>
          </a:ln>
        </p:spPr>
        <p:txBody>
          <a:bodyPr wrap="square" rtlCol="0">
            <a:spAutoFit/>
          </a:bodyPr>
          <a:lstStyle/>
          <a:p>
            <a:pPr marL="228600" indent="-228600">
              <a:buFontTx/>
              <a:buAutoNum type="arabicPeriod"/>
            </a:pPr>
            <a:r>
              <a:rPr lang="en-NZ" sz="950" dirty="0">
                <a:solidFill>
                  <a:schemeClr val="bg1"/>
                </a:solidFill>
              </a:rPr>
              <a:t>Engage whānau as stakeholders in the execution of our vision and values</a:t>
            </a:r>
          </a:p>
          <a:p>
            <a:pPr marL="228600" indent="-228600">
              <a:buFontTx/>
              <a:buAutoNum type="arabicPeriod"/>
            </a:pPr>
            <a:r>
              <a:rPr lang="en-NZ" sz="950" dirty="0">
                <a:solidFill>
                  <a:schemeClr val="bg1"/>
                </a:solidFill>
              </a:rPr>
              <a:t>Form networks of learning with mana whenua, Manurewa marae, </a:t>
            </a:r>
            <a:r>
              <a:rPr lang="en-NZ" sz="950" dirty="0" err="1">
                <a:solidFill>
                  <a:schemeClr val="bg1"/>
                </a:solidFill>
              </a:rPr>
              <a:t>kaahui</a:t>
            </a:r>
            <a:r>
              <a:rPr lang="en-NZ" sz="950" dirty="0">
                <a:solidFill>
                  <a:schemeClr val="bg1"/>
                </a:solidFill>
              </a:rPr>
              <a:t> </a:t>
            </a:r>
            <a:r>
              <a:rPr lang="en-NZ" sz="950" dirty="0" err="1">
                <a:solidFill>
                  <a:schemeClr val="bg1"/>
                </a:solidFill>
              </a:rPr>
              <a:t>ako</a:t>
            </a:r>
            <a:r>
              <a:rPr lang="en-NZ" sz="950" dirty="0">
                <a:solidFill>
                  <a:schemeClr val="bg1"/>
                </a:solidFill>
              </a:rPr>
              <a:t>, other contributing schools</a:t>
            </a:r>
          </a:p>
          <a:p>
            <a:pPr marL="228600" indent="-228600">
              <a:buFontTx/>
              <a:buAutoNum type="arabicPeriod"/>
            </a:pPr>
            <a:r>
              <a:rPr lang="en-NZ" sz="950" dirty="0">
                <a:solidFill>
                  <a:schemeClr val="bg1"/>
                </a:solidFill>
              </a:rPr>
              <a:t>Connect with local community resources to promote wider engagement</a:t>
            </a:r>
          </a:p>
          <a:p>
            <a:pPr marL="228600" indent="-228600">
              <a:buFontTx/>
              <a:buAutoNum type="arabicPeriod"/>
            </a:pPr>
            <a:r>
              <a:rPr lang="en-NZ" sz="950" dirty="0">
                <a:solidFill>
                  <a:schemeClr val="bg1"/>
                </a:solidFill>
              </a:rPr>
              <a:t>Engage students through programmes that promote positive school culture</a:t>
            </a:r>
          </a:p>
          <a:p>
            <a:pPr marL="228600" indent="-228600">
              <a:buFontTx/>
              <a:buAutoNum type="arabicPeriod"/>
            </a:pPr>
            <a:endParaRPr lang="en-NZ" sz="950" dirty="0">
              <a:solidFill>
                <a:schemeClr val="bg1"/>
              </a:solidFill>
            </a:endParaRPr>
          </a:p>
        </p:txBody>
      </p:sp>
      <p:sp>
        <p:nvSpPr>
          <p:cNvPr id="31" name="TextBox 30"/>
          <p:cNvSpPr txBox="1"/>
          <p:nvPr/>
        </p:nvSpPr>
        <p:spPr>
          <a:xfrm>
            <a:off x="2178649" y="5567224"/>
            <a:ext cx="2189976" cy="861774"/>
          </a:xfrm>
          <a:prstGeom prst="rect">
            <a:avLst/>
          </a:prstGeom>
          <a:solidFill>
            <a:srgbClr val="00B0F0">
              <a:alpha val="50000"/>
            </a:srgbClr>
          </a:solidFill>
          <a:ln>
            <a:solidFill>
              <a:srgbClr val="00B0F0"/>
            </a:solidFill>
          </a:ln>
        </p:spPr>
        <p:txBody>
          <a:bodyPr wrap="square" rtlCol="0">
            <a:spAutoFit/>
          </a:bodyPr>
          <a:lstStyle/>
          <a:p>
            <a:r>
              <a:rPr lang="en-NZ" sz="1000" dirty="0">
                <a:solidFill>
                  <a:schemeClr val="bg1"/>
                </a:solidFill>
              </a:rPr>
              <a:t>Highly skilled, motivated teachers making continual improvements based on reliable review information of the impact made on learning</a:t>
            </a:r>
          </a:p>
        </p:txBody>
      </p:sp>
      <p:sp>
        <p:nvSpPr>
          <p:cNvPr id="32" name="TextBox 31"/>
          <p:cNvSpPr txBox="1"/>
          <p:nvPr/>
        </p:nvSpPr>
        <p:spPr>
          <a:xfrm>
            <a:off x="4587933" y="5567742"/>
            <a:ext cx="2189976" cy="861774"/>
          </a:xfrm>
          <a:prstGeom prst="rect">
            <a:avLst/>
          </a:prstGeom>
          <a:solidFill>
            <a:schemeClr val="accent4">
              <a:lumMod val="75000"/>
              <a:alpha val="50000"/>
            </a:schemeClr>
          </a:solidFill>
          <a:ln>
            <a:solidFill>
              <a:schemeClr val="accent4">
                <a:lumMod val="75000"/>
              </a:schemeClr>
            </a:solidFill>
          </a:ln>
        </p:spPr>
        <p:txBody>
          <a:bodyPr wrap="square" rtlCol="0">
            <a:spAutoFit/>
          </a:bodyPr>
          <a:lstStyle/>
          <a:p>
            <a:r>
              <a:rPr lang="en-NZ" sz="1000" dirty="0">
                <a:solidFill>
                  <a:schemeClr val="bg1"/>
                </a:solidFill>
              </a:rPr>
              <a:t>Highly skilled, motivated leaders making continual improvements based on evidence of individual, collective &amp; systemic growth and need</a:t>
            </a:r>
          </a:p>
        </p:txBody>
      </p:sp>
      <p:sp>
        <p:nvSpPr>
          <p:cNvPr id="33" name="TextBox 32"/>
          <p:cNvSpPr txBox="1"/>
          <p:nvPr/>
        </p:nvSpPr>
        <p:spPr>
          <a:xfrm>
            <a:off x="6997217" y="5567224"/>
            <a:ext cx="2189976" cy="861774"/>
          </a:xfrm>
          <a:prstGeom prst="rect">
            <a:avLst/>
          </a:prstGeom>
          <a:solidFill>
            <a:schemeClr val="accent3">
              <a:lumMod val="50000"/>
              <a:alpha val="50000"/>
            </a:schemeClr>
          </a:solidFill>
          <a:ln>
            <a:solidFill>
              <a:schemeClr val="accent3">
                <a:lumMod val="50000"/>
              </a:schemeClr>
            </a:solidFill>
          </a:ln>
        </p:spPr>
        <p:txBody>
          <a:bodyPr wrap="square" rtlCol="0">
            <a:spAutoFit/>
          </a:bodyPr>
          <a:lstStyle/>
          <a:p>
            <a:r>
              <a:rPr lang="en-NZ" sz="1000" dirty="0">
                <a:solidFill>
                  <a:schemeClr val="bg1"/>
                </a:solidFill>
              </a:rPr>
              <a:t>Confident, engaged, achieving, self-motivated and self-managing students equipped for the next stages of learning</a:t>
            </a:r>
          </a:p>
          <a:p>
            <a:endParaRPr lang="en-NZ" sz="1000" dirty="0">
              <a:solidFill>
                <a:schemeClr val="bg1"/>
              </a:solidFill>
            </a:endParaRPr>
          </a:p>
        </p:txBody>
      </p:sp>
      <p:sp>
        <p:nvSpPr>
          <p:cNvPr id="34" name="TextBox 33"/>
          <p:cNvSpPr txBox="1"/>
          <p:nvPr/>
        </p:nvSpPr>
        <p:spPr>
          <a:xfrm>
            <a:off x="9406501" y="5568269"/>
            <a:ext cx="2189976" cy="861774"/>
          </a:xfrm>
          <a:prstGeom prst="rect">
            <a:avLst/>
          </a:prstGeom>
          <a:solidFill>
            <a:srgbClr val="7030A0">
              <a:alpha val="50000"/>
            </a:srgbClr>
          </a:solidFill>
          <a:ln>
            <a:solidFill>
              <a:srgbClr val="7030A0"/>
            </a:solidFill>
          </a:ln>
        </p:spPr>
        <p:txBody>
          <a:bodyPr wrap="square" rtlCol="0">
            <a:spAutoFit/>
          </a:bodyPr>
          <a:lstStyle/>
          <a:p>
            <a:r>
              <a:rPr lang="en-NZ" sz="1000" dirty="0">
                <a:solidFill>
                  <a:schemeClr val="bg1"/>
                </a:solidFill>
              </a:rPr>
              <a:t>Engaged whānau &amp; community are highly satisfied &amp; proud of the outcomes gained through the range of quality learning opportunities we provide</a:t>
            </a:r>
          </a:p>
        </p:txBody>
      </p:sp>
      <p:sp>
        <p:nvSpPr>
          <p:cNvPr id="37" name="TextBox 36"/>
          <p:cNvSpPr txBox="1"/>
          <p:nvPr/>
        </p:nvSpPr>
        <p:spPr>
          <a:xfrm>
            <a:off x="5386918" y="6521098"/>
            <a:ext cx="3010281" cy="276997"/>
          </a:xfrm>
          <a:prstGeom prst="rect">
            <a:avLst/>
          </a:prstGeom>
          <a:solidFill>
            <a:schemeClr val="accent1"/>
          </a:solidFill>
          <a:ln>
            <a:solidFill>
              <a:schemeClr val="accent1"/>
            </a:solidFill>
          </a:ln>
        </p:spPr>
        <p:txBody>
          <a:bodyPr wrap="square" rtlCol="0">
            <a:spAutoFit/>
          </a:bodyPr>
          <a:lstStyle/>
          <a:p>
            <a:pPr algn="ctr"/>
            <a:r>
              <a:rPr lang="en-NZ" sz="1200" b="1" dirty="0">
                <a:solidFill>
                  <a:schemeClr val="bg1"/>
                </a:solidFill>
              </a:rPr>
              <a:t>MANAAKITANGA</a:t>
            </a:r>
          </a:p>
        </p:txBody>
      </p:sp>
      <p:sp>
        <p:nvSpPr>
          <p:cNvPr id="38" name="TextBox 37"/>
          <p:cNvSpPr txBox="1"/>
          <p:nvPr/>
        </p:nvSpPr>
        <p:spPr>
          <a:xfrm>
            <a:off x="8585097" y="6527621"/>
            <a:ext cx="3010281" cy="276997"/>
          </a:xfrm>
          <a:prstGeom prst="rect">
            <a:avLst/>
          </a:prstGeom>
          <a:solidFill>
            <a:schemeClr val="accent1"/>
          </a:solidFill>
          <a:ln>
            <a:solidFill>
              <a:schemeClr val="accent1"/>
            </a:solidFill>
          </a:ln>
        </p:spPr>
        <p:txBody>
          <a:bodyPr wrap="square" rtlCol="0">
            <a:spAutoFit/>
          </a:bodyPr>
          <a:lstStyle/>
          <a:p>
            <a:pPr algn="ctr"/>
            <a:r>
              <a:rPr lang="en-NZ" sz="1200" b="1" dirty="0">
                <a:solidFill>
                  <a:schemeClr val="bg2"/>
                </a:solidFill>
              </a:rPr>
              <a:t>MĀTAURANGA</a:t>
            </a:r>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9855" y="103253"/>
            <a:ext cx="1762145" cy="1788578"/>
          </a:xfrm>
          <a:prstGeom prst="rect">
            <a:avLst/>
          </a:prstGeom>
        </p:spPr>
      </p:pic>
      <p:sp>
        <p:nvSpPr>
          <p:cNvPr id="3" name="TextBox 2"/>
          <p:cNvSpPr txBox="1"/>
          <p:nvPr/>
        </p:nvSpPr>
        <p:spPr>
          <a:xfrm>
            <a:off x="2862072" y="1965960"/>
            <a:ext cx="8046720" cy="307777"/>
          </a:xfrm>
          <a:prstGeom prst="rect">
            <a:avLst/>
          </a:prstGeom>
          <a:noFill/>
        </p:spPr>
        <p:txBody>
          <a:bodyPr wrap="square" rtlCol="0">
            <a:spAutoFit/>
          </a:bodyPr>
          <a:lstStyle/>
          <a:p>
            <a:pPr algn="ctr"/>
            <a:r>
              <a:rPr lang="mi-NZ" sz="1400" b="1" dirty="0">
                <a:solidFill>
                  <a:schemeClr val="bg1"/>
                </a:solidFill>
              </a:rPr>
              <a:t>Making a positive impact for every learner through all means possible</a:t>
            </a:r>
            <a:endParaRPr lang="en-US" sz="1400" b="1" dirty="0">
              <a:solidFill>
                <a:schemeClr val="bg1"/>
              </a:solidFill>
            </a:endParaRPr>
          </a:p>
        </p:txBody>
      </p:sp>
    </p:spTree>
    <p:extLst>
      <p:ext uri="{BB962C8B-B14F-4D97-AF65-F5344CB8AC3E}">
        <p14:creationId xmlns:p14="http://schemas.microsoft.com/office/powerpoint/2010/main" val="1206076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p:cNvSpPr txBox="1">
            <a:spLocks/>
          </p:cNvSpPr>
          <p:nvPr/>
        </p:nvSpPr>
        <p:spPr>
          <a:xfrm>
            <a:off x="810000" y="81428"/>
            <a:ext cx="10571998" cy="970450"/>
          </a:xfrm>
          <a:prstGeom prst="rect">
            <a:avLst/>
          </a:prstGeom>
          <a:noFill/>
          <a:ln>
            <a:noFill/>
          </a:ln>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mi-NZ" dirty="0"/>
              <a:t>Goal 1: Effective Teachers</a:t>
            </a:r>
            <a:endParaRPr lang="en-US" dirty="0"/>
          </a:p>
        </p:txBody>
      </p:sp>
      <p:sp>
        <p:nvSpPr>
          <p:cNvPr id="49" name="Title 1"/>
          <p:cNvSpPr txBox="1">
            <a:spLocks/>
          </p:cNvSpPr>
          <p:nvPr/>
        </p:nvSpPr>
        <p:spPr>
          <a:xfrm>
            <a:off x="809998" y="1201118"/>
            <a:ext cx="11242663" cy="559208"/>
          </a:xfrm>
          <a:prstGeom prst="rect">
            <a:avLst/>
          </a:prstGeom>
          <a:noFill/>
          <a:ln>
            <a:noFill/>
          </a:ln>
          <a:effectLst>
            <a:outerShdw blurRad="50800" dir="14400000">
              <a:srgbClr val="000000">
                <a:alpha val="60000"/>
              </a:srgbClr>
            </a:outerShdw>
          </a:effectLst>
        </p:spPr>
        <p:txBody>
          <a:bodyPr vert="horz" lIns="91440" tIns="45720" rIns="91440" bIns="45720" rtlCol="0" anchor="t">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mi-NZ" sz="2000" dirty="0"/>
              <a:t>Relevant, real, inidgenised curriculum taught by responsive evidence-based teachers</a:t>
            </a:r>
            <a:endParaRPr lang="en-US" sz="2000" dirty="0"/>
          </a:p>
        </p:txBody>
      </p:sp>
      <p:sp>
        <p:nvSpPr>
          <p:cNvPr id="51" name="TextBox 50"/>
          <p:cNvSpPr txBox="1"/>
          <p:nvPr/>
        </p:nvSpPr>
        <p:spPr>
          <a:xfrm>
            <a:off x="139309" y="3246757"/>
            <a:ext cx="1341371" cy="276999"/>
          </a:xfrm>
          <a:prstGeom prst="rect">
            <a:avLst/>
          </a:prstGeom>
          <a:noFill/>
          <a:ln>
            <a:solidFill>
              <a:schemeClr val="accent1"/>
            </a:solidFill>
          </a:ln>
        </p:spPr>
        <p:txBody>
          <a:bodyPr wrap="square" rtlCol="0">
            <a:spAutoFit/>
          </a:bodyPr>
          <a:lstStyle/>
          <a:p>
            <a:pPr algn="ctr"/>
            <a:r>
              <a:rPr lang="en-NZ" sz="1200" b="1" dirty="0">
                <a:solidFill>
                  <a:schemeClr val="bg1"/>
                </a:solidFill>
              </a:rPr>
              <a:t>2023</a:t>
            </a:r>
          </a:p>
        </p:txBody>
      </p:sp>
      <p:sp>
        <p:nvSpPr>
          <p:cNvPr id="53" name="TextBox 52"/>
          <p:cNvSpPr txBox="1"/>
          <p:nvPr/>
        </p:nvSpPr>
        <p:spPr>
          <a:xfrm>
            <a:off x="139310" y="6291341"/>
            <a:ext cx="1341371" cy="276999"/>
          </a:xfrm>
          <a:prstGeom prst="rect">
            <a:avLst/>
          </a:prstGeom>
          <a:noFill/>
          <a:ln>
            <a:solidFill>
              <a:schemeClr val="accent1"/>
            </a:solidFill>
          </a:ln>
        </p:spPr>
        <p:txBody>
          <a:bodyPr wrap="square" rtlCol="0">
            <a:spAutoFit/>
          </a:bodyPr>
          <a:lstStyle/>
          <a:p>
            <a:pPr algn="ctr"/>
            <a:r>
              <a:rPr lang="en-NZ" sz="1200" b="1" dirty="0">
                <a:solidFill>
                  <a:schemeClr val="bg1"/>
                </a:solidFill>
              </a:rPr>
              <a:t>Measures</a:t>
            </a:r>
          </a:p>
        </p:txBody>
      </p:sp>
      <p:grpSp>
        <p:nvGrpSpPr>
          <p:cNvPr id="54" name="Group 53"/>
          <p:cNvGrpSpPr/>
          <p:nvPr/>
        </p:nvGrpSpPr>
        <p:grpSpPr>
          <a:xfrm>
            <a:off x="1605643" y="2277157"/>
            <a:ext cx="2362008" cy="4487371"/>
            <a:chOff x="1605643" y="2277157"/>
            <a:chExt cx="2362008" cy="4487371"/>
          </a:xfrm>
          <a:solidFill>
            <a:srgbClr val="00B0F0"/>
          </a:solidFill>
        </p:grpSpPr>
        <p:grpSp>
          <p:nvGrpSpPr>
            <p:cNvPr id="55" name="Group 54"/>
            <p:cNvGrpSpPr/>
            <p:nvPr/>
          </p:nvGrpSpPr>
          <p:grpSpPr>
            <a:xfrm>
              <a:off x="1605643" y="2277157"/>
              <a:ext cx="2362008" cy="3953958"/>
              <a:chOff x="1605643" y="2277157"/>
              <a:chExt cx="2362008" cy="3953958"/>
            </a:xfrm>
            <a:grpFill/>
          </p:grpSpPr>
          <p:sp>
            <p:nvSpPr>
              <p:cNvPr id="57" name="Freeform: Shape 128"/>
              <p:cNvSpPr/>
              <p:nvPr/>
            </p:nvSpPr>
            <p:spPr>
              <a:xfrm>
                <a:off x="1605643" y="2277157"/>
                <a:ext cx="2362008" cy="335280"/>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solidFill>
                <a:srgbClr val="0070C0"/>
              </a:solidFill>
              <a:ln>
                <a:solidFill>
                  <a:srgbClr val="0070C0"/>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en-GB" sz="1200" kern="1200" dirty="0">
                    <a:solidFill>
                      <a:srgbClr val="FFFFFF"/>
                    </a:solidFill>
                    <a:effectLst/>
                    <a:latin typeface="Calibri" panose="020F0502020204030204" pitchFamily="34" charset="0"/>
                    <a:ea typeface="Times New Roman" panose="02020603050405020304" pitchFamily="18" charset="0"/>
                  </a:rPr>
                  <a:t>Initiative 1</a:t>
                </a:r>
                <a:endParaRPr lang="en-US" sz="1200" dirty="0">
                  <a:effectLst/>
                  <a:latin typeface="Times New Roman" panose="02020603050405020304" pitchFamily="18" charset="0"/>
                  <a:ea typeface="Times New Roman" panose="02020603050405020304" pitchFamily="18" charset="0"/>
                </a:endParaRPr>
              </a:p>
            </p:txBody>
          </p:sp>
          <p:sp>
            <p:nvSpPr>
              <p:cNvPr id="58" name="Freeform: Shape 129"/>
              <p:cNvSpPr/>
              <p:nvPr/>
            </p:nvSpPr>
            <p:spPr>
              <a:xfrm>
                <a:off x="1605643" y="2665777"/>
                <a:ext cx="2362008" cy="527640"/>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grpFill/>
              <a:ln>
                <a:solidFill>
                  <a:srgbClr val="00B0F0"/>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mi-NZ" sz="1100" dirty="0">
                    <a:latin typeface="Calibri" panose="020F0502020204030204" pitchFamily="34" charset="0"/>
                    <a:ea typeface="Times New Roman" panose="02020603050405020304" pitchFamily="18" charset="0"/>
                  </a:rPr>
                  <a:t>Plan engaging learning based on relevant information &amp; evidence of learner strengths, interests &amp; needs</a:t>
                </a:r>
                <a:endParaRPr lang="en-US" sz="1200" dirty="0">
                  <a:effectLst/>
                  <a:latin typeface="Times New Roman" panose="02020603050405020304" pitchFamily="18" charset="0"/>
                  <a:ea typeface="Times New Roman" panose="02020603050405020304" pitchFamily="18" charset="0"/>
                </a:endParaRPr>
              </a:p>
            </p:txBody>
          </p:sp>
          <p:sp>
            <p:nvSpPr>
              <p:cNvPr id="60" name="Freeform: Shape 127"/>
              <p:cNvSpPr/>
              <p:nvPr/>
            </p:nvSpPr>
            <p:spPr>
              <a:xfrm>
                <a:off x="1605643" y="3246756"/>
                <a:ext cx="2362008" cy="2984359"/>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solidFill>
                <a:srgbClr val="00B0F0">
                  <a:alpha val="50000"/>
                </a:srgbClr>
              </a:solidFill>
              <a:ln>
                <a:solidFill>
                  <a:srgbClr val="00B0F0"/>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58738" indent="-58738">
                  <a:lnSpc>
                    <a:spcPct val="90000"/>
                  </a:lnSpc>
                  <a:buFont typeface="Arial" panose="020B0604020202020204" pitchFamily="34" charset="0"/>
                  <a:buChar char="•"/>
                  <a:tabLst>
                    <a:tab pos="180340" algn="l"/>
                  </a:tabLst>
                </a:pPr>
                <a:r>
                  <a:rPr lang="mi-NZ" sz="1000" dirty="0">
                    <a:latin typeface="Calibri" panose="020F0502020204030204" pitchFamily="34" charset="0"/>
                    <a:ea typeface="Times New Roman" panose="02020603050405020304" pitchFamily="18" charset="0"/>
                    <a:cs typeface="Calibri" panose="020F0502020204030204" pitchFamily="34" charset="0"/>
                  </a:rPr>
                  <a:t>Broaden our understanding of the practices and expectations in the different phases of the PTLA Cycle in QLC</a:t>
                </a:r>
              </a:p>
              <a:p>
                <a:pPr marL="58738" indent="-58738">
                  <a:lnSpc>
                    <a:spcPct val="90000"/>
                  </a:lnSpc>
                  <a:buFont typeface="Arial" panose="020B0604020202020204" pitchFamily="34" charset="0"/>
                  <a:buChar char="•"/>
                  <a:tabLst>
                    <a:tab pos="180340" algn="l"/>
                  </a:tabLst>
                </a:pPr>
                <a:r>
                  <a:rPr lang="mi-NZ" sz="1000" dirty="0">
                    <a:latin typeface="Calibri" panose="020F0502020204030204" pitchFamily="34" charset="0"/>
                    <a:ea typeface="Times New Roman" panose="02020603050405020304" pitchFamily="18" charset="0"/>
                    <a:cs typeface="Calibri" panose="020F0502020204030204" pitchFamily="34" charset="0"/>
                  </a:rPr>
                  <a:t>Address teacher content knowledge gaps across the curriculum to support imaginative, innovative design for learning</a:t>
                </a:r>
              </a:p>
              <a:p>
                <a:pPr marL="58738" indent="-58738">
                  <a:lnSpc>
                    <a:spcPct val="90000"/>
                  </a:lnSpc>
                  <a:buFont typeface="Arial" panose="020B0604020202020204" pitchFamily="34" charset="0"/>
                  <a:buChar char="•"/>
                  <a:tabLst>
                    <a:tab pos="180340" algn="l"/>
                  </a:tabLst>
                </a:pPr>
                <a:r>
                  <a:rPr lang="mi-NZ" sz="1000" dirty="0">
                    <a:latin typeface="Calibri" panose="020F0502020204030204" pitchFamily="34" charset="0"/>
                    <a:ea typeface="Times New Roman" panose="02020603050405020304" pitchFamily="18" charset="0"/>
                    <a:cs typeface="Calibri" panose="020F0502020204030204" pitchFamily="34" charset="0"/>
                  </a:rPr>
                  <a:t>Address teacher content knowledge by ensuring they can know, do, understand what is asked of students</a:t>
                </a:r>
              </a:p>
              <a:p>
                <a:pPr marL="58738" indent="-58738">
                  <a:lnSpc>
                    <a:spcPct val="90000"/>
                  </a:lnSpc>
                  <a:buFont typeface="Arial" panose="020B0604020202020204" pitchFamily="34" charset="0"/>
                  <a:buChar char="•"/>
                  <a:tabLst>
                    <a:tab pos="180340" algn="l"/>
                  </a:tabLst>
                </a:pPr>
                <a:r>
                  <a:rPr lang="mi-NZ" sz="1000" dirty="0">
                    <a:latin typeface="Calibri" panose="020F0502020204030204" pitchFamily="34" charset="0"/>
                    <a:ea typeface="Times New Roman" panose="02020603050405020304" pitchFamily="18" charset="0"/>
                    <a:cs typeface="Calibri" panose="020F0502020204030204" pitchFamily="34" charset="0"/>
                  </a:rPr>
                  <a:t>Continued whole school planning</a:t>
                </a:r>
              </a:p>
              <a:p>
                <a:pPr marL="58738" indent="-58738">
                  <a:lnSpc>
                    <a:spcPct val="90000"/>
                  </a:lnSpc>
                  <a:buFont typeface="Arial" panose="020B0604020202020204" pitchFamily="34" charset="0"/>
                  <a:buChar char="•"/>
                  <a:tabLst>
                    <a:tab pos="180340" algn="l"/>
                  </a:tabLst>
                </a:pPr>
                <a:r>
                  <a:rPr lang="mi-NZ" sz="1000" dirty="0">
                    <a:latin typeface="Calibri" panose="020F0502020204030204" pitchFamily="34" charset="0"/>
                    <a:ea typeface="Times New Roman" panose="02020603050405020304" pitchFamily="18" charset="0"/>
                    <a:cs typeface="Calibri" panose="020F0502020204030204" pitchFamily="34" charset="0"/>
                  </a:rPr>
                  <a:t>Develop depth and variety of learning experiences for our students eg. Access to external experts, EOTC</a:t>
                </a:r>
              </a:p>
              <a:p>
                <a:pPr marL="58738" indent="-58738">
                  <a:lnSpc>
                    <a:spcPct val="90000"/>
                  </a:lnSpc>
                  <a:buFont typeface="Arial" panose="020B0604020202020204" pitchFamily="34" charset="0"/>
                  <a:buChar char="•"/>
                  <a:tabLst>
                    <a:tab pos="58738" algn="l"/>
                  </a:tabLst>
                </a:pPr>
                <a:r>
                  <a:rPr lang="mi-NZ" sz="1000" dirty="0">
                    <a:solidFill>
                      <a:schemeClr val="bg1"/>
                    </a:solidFill>
                    <a:latin typeface="Calibri" panose="020F0502020204030204" pitchFamily="34" charset="0"/>
                    <a:ea typeface="Times New Roman" panose="02020603050405020304" pitchFamily="18" charset="0"/>
                  </a:rPr>
                  <a:t>Indigenise Specialist areas</a:t>
                </a:r>
              </a:p>
              <a:p>
                <a:pPr marL="58738" indent="-58738">
                  <a:lnSpc>
                    <a:spcPct val="90000"/>
                  </a:lnSpc>
                  <a:buFont typeface="Arial" panose="020B0604020202020204" pitchFamily="34" charset="0"/>
                  <a:buChar char="•"/>
                  <a:tabLst>
                    <a:tab pos="58738" algn="l"/>
                  </a:tabLst>
                </a:pPr>
                <a:r>
                  <a:rPr lang="mi-NZ" sz="1000" dirty="0">
                    <a:solidFill>
                      <a:schemeClr val="bg1"/>
                    </a:solidFill>
                    <a:latin typeface="Calibri" panose="020F0502020204030204" pitchFamily="34" charset="0"/>
                    <a:ea typeface="Times New Roman" panose="02020603050405020304" pitchFamily="18" charset="0"/>
                  </a:rPr>
                  <a:t>Enhance Te Reo Māori teaching and learning across the school </a:t>
                </a:r>
              </a:p>
              <a:p>
                <a:pPr marL="58738" indent="-58738">
                  <a:lnSpc>
                    <a:spcPct val="90000"/>
                  </a:lnSpc>
                  <a:buFont typeface="Arial" panose="020B0604020202020204" pitchFamily="34" charset="0"/>
                  <a:buChar char="•"/>
                  <a:tabLst>
                    <a:tab pos="180340" algn="l"/>
                  </a:tabLst>
                </a:pPr>
                <a:endParaRPr lang="en-US" sz="1000" dirty="0">
                  <a:latin typeface="Calibri" panose="020F0502020204030204" pitchFamily="34" charset="0"/>
                  <a:ea typeface="Times New Roman" panose="02020603050405020304" pitchFamily="18" charset="0"/>
                  <a:cs typeface="Calibri" panose="020F0502020204030204" pitchFamily="34" charset="0"/>
                </a:endParaRPr>
              </a:p>
            </p:txBody>
          </p:sp>
        </p:grpSp>
        <p:sp>
          <p:nvSpPr>
            <p:cNvPr id="56" name="Freeform: Shape 127"/>
            <p:cNvSpPr/>
            <p:nvPr/>
          </p:nvSpPr>
          <p:spPr>
            <a:xfrm>
              <a:off x="1605643" y="6285018"/>
              <a:ext cx="2362008" cy="479510"/>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grpFill/>
            <a:ln>
              <a:solidFill>
                <a:srgbClr val="00B0F0"/>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a:lnSpc>
                  <a:spcPct val="90000"/>
                </a:lnSpc>
                <a:tabLst>
                  <a:tab pos="180340" algn="l"/>
                </a:tabLst>
              </a:pPr>
              <a:r>
                <a:rPr lang="en-NZ" sz="1000" dirty="0">
                  <a:solidFill>
                    <a:schemeClr val="bg1"/>
                  </a:solidFill>
                  <a:latin typeface="Calibri" panose="020F0502020204030204" pitchFamily="34" charset="0"/>
                  <a:ea typeface="Times New Roman" panose="02020603050405020304" pitchFamily="18" charset="0"/>
                </a:rPr>
                <a:t>Highly engaged and appropriately challenged students </a:t>
              </a:r>
            </a:p>
            <a:p>
              <a:pPr>
                <a:lnSpc>
                  <a:spcPct val="90000"/>
                </a:lnSpc>
                <a:tabLst>
                  <a:tab pos="180340" algn="l"/>
                </a:tabLst>
              </a:pPr>
              <a:r>
                <a:rPr lang="en-NZ" sz="1000" dirty="0">
                  <a:solidFill>
                    <a:schemeClr val="bg1"/>
                  </a:solidFill>
                  <a:latin typeface="Calibri" panose="020F0502020204030204" pitchFamily="34" charset="0"/>
                  <a:ea typeface="Times New Roman" panose="02020603050405020304" pitchFamily="18" charset="0"/>
                </a:rPr>
                <a:t>Achievement &amp; progress targets met</a:t>
              </a:r>
              <a:endParaRPr lang="en-US" sz="1200" dirty="0">
                <a:solidFill>
                  <a:schemeClr val="bg1"/>
                </a:solidFill>
                <a:effectLst/>
                <a:latin typeface="Times New Roman" panose="02020603050405020304" pitchFamily="18" charset="0"/>
                <a:ea typeface="Times New Roman" panose="02020603050405020304" pitchFamily="18" charset="0"/>
              </a:endParaRPr>
            </a:p>
          </p:txBody>
        </p:sp>
      </p:grpSp>
      <p:grpSp>
        <p:nvGrpSpPr>
          <p:cNvPr id="62" name="Group 61"/>
          <p:cNvGrpSpPr/>
          <p:nvPr/>
        </p:nvGrpSpPr>
        <p:grpSpPr>
          <a:xfrm>
            <a:off x="4069321" y="2277157"/>
            <a:ext cx="2362009" cy="4487371"/>
            <a:chOff x="1605642" y="2277157"/>
            <a:chExt cx="2362009" cy="4487371"/>
          </a:xfrm>
          <a:solidFill>
            <a:srgbClr val="00B0F0"/>
          </a:solidFill>
        </p:grpSpPr>
        <p:grpSp>
          <p:nvGrpSpPr>
            <p:cNvPr id="63" name="Group 62"/>
            <p:cNvGrpSpPr/>
            <p:nvPr/>
          </p:nvGrpSpPr>
          <p:grpSpPr>
            <a:xfrm>
              <a:off x="1605642" y="2277157"/>
              <a:ext cx="2362009" cy="3953958"/>
              <a:chOff x="1605642" y="2277157"/>
              <a:chExt cx="2362009" cy="3953958"/>
            </a:xfrm>
            <a:grpFill/>
          </p:grpSpPr>
          <p:sp>
            <p:nvSpPr>
              <p:cNvPr id="65" name="Freeform: Shape 128"/>
              <p:cNvSpPr/>
              <p:nvPr/>
            </p:nvSpPr>
            <p:spPr>
              <a:xfrm>
                <a:off x="1605643" y="2277157"/>
                <a:ext cx="2362008" cy="335280"/>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solidFill>
                <a:srgbClr val="0070C0"/>
              </a:solidFill>
              <a:ln>
                <a:solidFill>
                  <a:srgbClr val="0070C0"/>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en-GB" sz="1200" kern="1200" dirty="0">
                    <a:solidFill>
                      <a:srgbClr val="FFFFFF"/>
                    </a:solidFill>
                    <a:effectLst/>
                    <a:latin typeface="Calibri" panose="020F0502020204030204" pitchFamily="34" charset="0"/>
                    <a:ea typeface="Times New Roman" panose="02020603050405020304" pitchFamily="18" charset="0"/>
                  </a:rPr>
                  <a:t>Initiative 2</a:t>
                </a:r>
                <a:endParaRPr lang="en-US" sz="1200" dirty="0">
                  <a:effectLst/>
                  <a:latin typeface="Times New Roman" panose="02020603050405020304" pitchFamily="18" charset="0"/>
                  <a:ea typeface="Times New Roman" panose="02020603050405020304" pitchFamily="18" charset="0"/>
                </a:endParaRPr>
              </a:p>
            </p:txBody>
          </p:sp>
          <p:sp>
            <p:nvSpPr>
              <p:cNvPr id="66" name="Freeform: Shape 129"/>
              <p:cNvSpPr/>
              <p:nvPr/>
            </p:nvSpPr>
            <p:spPr>
              <a:xfrm>
                <a:off x="1605643" y="2665777"/>
                <a:ext cx="2362008" cy="527640"/>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grpFill/>
              <a:ln>
                <a:solidFill>
                  <a:srgbClr val="00B0F0"/>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mi-NZ" sz="1100" dirty="0">
                    <a:latin typeface="Calibri" panose="020F0502020204030204" pitchFamily="34" charset="0"/>
                    <a:ea typeface="Times New Roman" panose="02020603050405020304" pitchFamily="18" charset="0"/>
                  </a:rPr>
                  <a:t>Use high-leverage teaching strategies across the curriculum to accelerate learning</a:t>
                </a:r>
                <a:endParaRPr lang="en-US" sz="1200" dirty="0">
                  <a:effectLst/>
                  <a:latin typeface="Times New Roman" panose="02020603050405020304" pitchFamily="18" charset="0"/>
                  <a:ea typeface="Times New Roman" panose="02020603050405020304" pitchFamily="18" charset="0"/>
                </a:endParaRPr>
              </a:p>
            </p:txBody>
          </p:sp>
          <p:sp>
            <p:nvSpPr>
              <p:cNvPr id="68" name="Freeform: Shape 127"/>
              <p:cNvSpPr/>
              <p:nvPr/>
            </p:nvSpPr>
            <p:spPr>
              <a:xfrm>
                <a:off x="1605642" y="3246757"/>
                <a:ext cx="2362008" cy="2984358"/>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solidFill>
                <a:srgbClr val="00B0F0">
                  <a:alpha val="50000"/>
                </a:srgbClr>
              </a:solidFill>
              <a:ln>
                <a:solidFill>
                  <a:srgbClr val="00B0F0"/>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58738" indent="-58738">
                  <a:lnSpc>
                    <a:spcPct val="90000"/>
                  </a:lnSpc>
                  <a:buFont typeface="Arial" panose="020B0604020202020204" pitchFamily="34" charset="0"/>
                  <a:buChar char="•"/>
                  <a:tabLst>
                    <a:tab pos="180340" algn="l"/>
                  </a:tabLst>
                </a:pPr>
                <a:r>
                  <a:rPr lang="mi-NZ" sz="1000" dirty="0">
                    <a:latin typeface="Calibri" panose="020F0502020204030204" pitchFamily="34" charset="0"/>
                    <a:ea typeface="Times New Roman" panose="02020603050405020304" pitchFamily="18" charset="0"/>
                    <a:cs typeface="Calibri" panose="020F0502020204030204" pitchFamily="34" charset="0"/>
                  </a:rPr>
                  <a:t>Broaden our understanding of the practices and expectations in the different phases of the PTLA Cycle</a:t>
                </a:r>
              </a:p>
              <a:p>
                <a:pPr marL="58738" indent="-58738">
                  <a:lnSpc>
                    <a:spcPct val="90000"/>
                  </a:lnSpc>
                  <a:buFont typeface="Arial" panose="020B0604020202020204" pitchFamily="34" charset="0"/>
                  <a:buChar char="•"/>
                  <a:tabLst>
                    <a:tab pos="180340" algn="l"/>
                  </a:tabLst>
                </a:pPr>
                <a:r>
                  <a:rPr lang="mi-NZ" sz="1000" dirty="0">
                    <a:latin typeface="Calibri" panose="020F0502020204030204" pitchFamily="34" charset="0"/>
                    <a:ea typeface="Times New Roman" panose="02020603050405020304" pitchFamily="18" charset="0"/>
                    <a:cs typeface="Calibri" panose="020F0502020204030204" pitchFamily="34" charset="0"/>
                  </a:rPr>
                  <a:t>Develop </a:t>
                </a:r>
                <a:r>
                  <a:rPr lang="en-NZ" sz="1000" dirty="0">
                    <a:latin typeface="Calibri" panose="020F0502020204030204" pitchFamily="34" charset="0"/>
                    <a:ea typeface="Times New Roman" panose="02020603050405020304" pitchFamily="18" charset="0"/>
                    <a:cs typeface="Calibri" panose="020F0502020204030204" pitchFamily="34" charset="0"/>
                  </a:rPr>
                  <a:t>effective teacher profile of strategies that cause learning across the curriculum and TLC</a:t>
                </a:r>
              </a:p>
              <a:p>
                <a:pPr marL="515938" lvl="1" indent="-58738">
                  <a:lnSpc>
                    <a:spcPct val="90000"/>
                  </a:lnSpc>
                  <a:buFont typeface="Arial" panose="020B0604020202020204" pitchFamily="34" charset="0"/>
                  <a:buChar char="•"/>
                  <a:tabLst>
                    <a:tab pos="180340" algn="l"/>
                  </a:tabLst>
                </a:pPr>
                <a:r>
                  <a:rPr lang="en-NZ" sz="1000" dirty="0">
                    <a:latin typeface="Calibri" panose="020F0502020204030204" pitchFamily="34" charset="0"/>
                    <a:ea typeface="Times New Roman" panose="02020603050405020304" pitchFamily="18" charset="0"/>
                    <a:cs typeface="Calibri" panose="020F0502020204030204" pitchFamily="34" charset="0"/>
                  </a:rPr>
                  <a:t>Try it out, measure it against student outcomes, tweak</a:t>
                </a:r>
              </a:p>
              <a:p>
                <a:pPr marL="58738" indent="-58738">
                  <a:lnSpc>
                    <a:spcPct val="90000"/>
                  </a:lnSpc>
                  <a:buFont typeface="Arial" panose="020B0604020202020204" pitchFamily="34" charset="0"/>
                  <a:buChar char="•"/>
                  <a:tabLst>
                    <a:tab pos="180340" algn="l"/>
                  </a:tabLst>
                </a:pPr>
                <a:r>
                  <a:rPr lang="en-NZ" sz="1000" dirty="0">
                    <a:latin typeface="Calibri" panose="020F0502020204030204" pitchFamily="34" charset="0"/>
                    <a:ea typeface="Times New Roman" panose="02020603050405020304" pitchFamily="18" charset="0"/>
                    <a:cs typeface="Calibri" panose="020F0502020204030204" pitchFamily="34" charset="0"/>
                  </a:rPr>
                  <a:t>Prof </a:t>
                </a:r>
                <a:r>
                  <a:rPr lang="en-NZ" sz="1000" dirty="0" err="1">
                    <a:latin typeface="Calibri" panose="020F0502020204030204" pitchFamily="34" charset="0"/>
                    <a:ea typeface="Times New Roman" panose="02020603050405020304" pitchFamily="18" charset="0"/>
                    <a:cs typeface="Calibri" panose="020F0502020204030204" pitchFamily="34" charset="0"/>
                  </a:rPr>
                  <a:t>Rdg</a:t>
                </a:r>
                <a:r>
                  <a:rPr lang="en-NZ" sz="1000" dirty="0">
                    <a:latin typeface="Calibri" panose="020F0502020204030204" pitchFamily="34" charset="0"/>
                    <a:ea typeface="Times New Roman" panose="02020603050405020304" pitchFamily="18" charset="0"/>
                    <a:cs typeface="Calibri" panose="020F0502020204030204" pitchFamily="34" charset="0"/>
                  </a:rPr>
                  <a:t>: Teaching to the North East</a:t>
                </a:r>
              </a:p>
              <a:p>
                <a:pPr marL="58738" indent="-58738">
                  <a:lnSpc>
                    <a:spcPct val="90000"/>
                  </a:lnSpc>
                  <a:buFont typeface="Arial" panose="020B0604020202020204" pitchFamily="34" charset="0"/>
                  <a:buChar char="•"/>
                  <a:tabLst>
                    <a:tab pos="180340" algn="l"/>
                  </a:tabLst>
                </a:pPr>
                <a:r>
                  <a:rPr lang="en-NZ" sz="1000" dirty="0">
                    <a:latin typeface="Calibri" panose="020F0502020204030204" pitchFamily="34" charset="0"/>
                    <a:ea typeface="Times New Roman" panose="02020603050405020304" pitchFamily="18" charset="0"/>
                    <a:cs typeface="Calibri" panose="020F0502020204030204" pitchFamily="34" charset="0"/>
                  </a:rPr>
                  <a:t>Prof </a:t>
                </a:r>
                <a:r>
                  <a:rPr lang="en-NZ" sz="1000" dirty="0" err="1">
                    <a:latin typeface="Calibri" panose="020F0502020204030204" pitchFamily="34" charset="0"/>
                    <a:ea typeface="Times New Roman" panose="02020603050405020304" pitchFamily="18" charset="0"/>
                    <a:cs typeface="Calibri" panose="020F0502020204030204" pitchFamily="34" charset="0"/>
                  </a:rPr>
                  <a:t>Rdg</a:t>
                </a:r>
                <a:r>
                  <a:rPr lang="en-NZ" sz="1000" dirty="0">
                    <a:latin typeface="Calibri" panose="020F0502020204030204" pitchFamily="34" charset="0"/>
                    <a:ea typeface="Times New Roman" panose="02020603050405020304" pitchFamily="18" charset="0"/>
                    <a:cs typeface="Calibri" panose="020F0502020204030204" pitchFamily="34" charset="0"/>
                  </a:rPr>
                  <a:t>: Learning in the Fast Lane</a:t>
                </a:r>
              </a:p>
              <a:p>
                <a:pPr marL="58738" indent="-58738">
                  <a:lnSpc>
                    <a:spcPct val="90000"/>
                  </a:lnSpc>
                  <a:buFont typeface="Arial" panose="020B0604020202020204" pitchFamily="34" charset="0"/>
                  <a:buChar char="•"/>
                  <a:tabLst>
                    <a:tab pos="180340" algn="l"/>
                  </a:tabLst>
                </a:pPr>
                <a:endParaRPr lang="en-NZ" sz="1000" dirty="0">
                  <a:latin typeface="Calibri" panose="020F0502020204030204" pitchFamily="34" charset="0"/>
                  <a:ea typeface="Times New Roman" panose="02020603050405020304" pitchFamily="18" charset="0"/>
                  <a:cs typeface="Calibri" panose="020F0502020204030204" pitchFamily="34" charset="0"/>
                </a:endParaRPr>
              </a:p>
              <a:p>
                <a:pPr marL="58738" indent="-58738">
                  <a:lnSpc>
                    <a:spcPct val="90000"/>
                  </a:lnSpc>
                  <a:buFont typeface="Arial" panose="020B0604020202020204" pitchFamily="34" charset="0"/>
                  <a:buChar char="•"/>
                  <a:tabLst>
                    <a:tab pos="180340" algn="l"/>
                  </a:tabLst>
                </a:pPr>
                <a:endParaRPr lang="en-US" sz="1000" dirty="0">
                  <a:latin typeface="Calibri" panose="020F0502020204030204" pitchFamily="34" charset="0"/>
                  <a:ea typeface="Times New Roman" panose="02020603050405020304" pitchFamily="18" charset="0"/>
                  <a:cs typeface="Calibri" panose="020F0502020204030204" pitchFamily="34" charset="0"/>
                </a:endParaRPr>
              </a:p>
              <a:p>
                <a:pPr marL="58738" indent="-58738">
                  <a:lnSpc>
                    <a:spcPct val="90000"/>
                  </a:lnSpc>
                  <a:buFont typeface="Arial" panose="020B0604020202020204" pitchFamily="34" charset="0"/>
                  <a:buChar char="•"/>
                  <a:tabLst>
                    <a:tab pos="180340" algn="l"/>
                  </a:tabLst>
                </a:pPr>
                <a:endParaRPr lang="mi-NZ" sz="1000" dirty="0">
                  <a:latin typeface="Calibri" panose="020F0502020204030204" pitchFamily="34" charset="0"/>
                  <a:ea typeface="Times New Roman" panose="02020603050405020304" pitchFamily="18" charset="0"/>
                  <a:cs typeface="Calibri" panose="020F0502020204030204" pitchFamily="34" charset="0"/>
                </a:endParaRPr>
              </a:p>
              <a:p>
                <a:pPr>
                  <a:lnSpc>
                    <a:spcPct val="90000"/>
                  </a:lnSpc>
                  <a:tabLst>
                    <a:tab pos="180340" algn="l"/>
                  </a:tabLst>
                </a:pPr>
                <a:endParaRPr lang="en-NZ" sz="1000" dirty="0">
                  <a:effectLst/>
                  <a:latin typeface="Calibri" panose="020F0502020204030204" pitchFamily="34" charset="0"/>
                  <a:ea typeface="Times New Roman" panose="02020603050405020304" pitchFamily="18" charset="0"/>
                </a:endParaRPr>
              </a:p>
            </p:txBody>
          </p:sp>
        </p:grpSp>
        <p:sp>
          <p:nvSpPr>
            <p:cNvPr id="64" name="Freeform: Shape 127"/>
            <p:cNvSpPr/>
            <p:nvPr/>
          </p:nvSpPr>
          <p:spPr>
            <a:xfrm>
              <a:off x="1605642" y="6275506"/>
              <a:ext cx="2362008" cy="489022"/>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grpFill/>
            <a:ln>
              <a:solidFill>
                <a:srgbClr val="00B0F0"/>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a:lnSpc>
                  <a:spcPct val="90000"/>
                </a:lnSpc>
                <a:tabLst>
                  <a:tab pos="180340" algn="l"/>
                </a:tabLst>
              </a:pPr>
              <a:r>
                <a:rPr lang="en-NZ" sz="1000" dirty="0">
                  <a:solidFill>
                    <a:schemeClr val="bg1"/>
                  </a:solidFill>
                  <a:latin typeface="Calibri" panose="020F0502020204030204" pitchFamily="34" charset="0"/>
                  <a:ea typeface="Times New Roman" panose="02020603050405020304" pitchFamily="18" charset="0"/>
                </a:rPr>
                <a:t>Highly engaged and appropriately challenged students </a:t>
              </a:r>
            </a:p>
            <a:p>
              <a:pPr>
                <a:lnSpc>
                  <a:spcPct val="90000"/>
                </a:lnSpc>
                <a:tabLst>
                  <a:tab pos="180340" algn="l"/>
                </a:tabLst>
              </a:pPr>
              <a:r>
                <a:rPr lang="en-NZ" sz="1000" dirty="0">
                  <a:solidFill>
                    <a:schemeClr val="bg1"/>
                  </a:solidFill>
                  <a:latin typeface="Calibri" panose="020F0502020204030204" pitchFamily="34" charset="0"/>
                  <a:ea typeface="Times New Roman" panose="02020603050405020304" pitchFamily="18" charset="0"/>
                </a:rPr>
                <a:t>Achievement &amp; progress targets met</a:t>
              </a:r>
              <a:endParaRPr lang="en-US" sz="1200" dirty="0">
                <a:solidFill>
                  <a:schemeClr val="bg1"/>
                </a:solidFill>
                <a:effectLst/>
                <a:latin typeface="Times New Roman" panose="02020603050405020304" pitchFamily="18" charset="0"/>
                <a:ea typeface="Times New Roman" panose="02020603050405020304" pitchFamily="18" charset="0"/>
              </a:endParaRPr>
            </a:p>
            <a:p>
              <a:pPr>
                <a:lnSpc>
                  <a:spcPct val="90000"/>
                </a:lnSpc>
                <a:tabLst>
                  <a:tab pos="180340" algn="l"/>
                </a:tabLst>
              </a:pPr>
              <a:r>
                <a:rPr lang="en-NZ" sz="1000"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grpSp>
      <p:grpSp>
        <p:nvGrpSpPr>
          <p:cNvPr id="70" name="Group 69"/>
          <p:cNvGrpSpPr/>
          <p:nvPr/>
        </p:nvGrpSpPr>
        <p:grpSpPr>
          <a:xfrm>
            <a:off x="6533001" y="2277157"/>
            <a:ext cx="2362008" cy="4487371"/>
            <a:chOff x="1605643" y="2277157"/>
            <a:chExt cx="2362008" cy="4487371"/>
          </a:xfrm>
          <a:solidFill>
            <a:srgbClr val="00B0F0"/>
          </a:solidFill>
        </p:grpSpPr>
        <p:grpSp>
          <p:nvGrpSpPr>
            <p:cNvPr id="71" name="Group 70"/>
            <p:cNvGrpSpPr/>
            <p:nvPr/>
          </p:nvGrpSpPr>
          <p:grpSpPr>
            <a:xfrm>
              <a:off x="1605643" y="2277157"/>
              <a:ext cx="2362008" cy="3953958"/>
              <a:chOff x="1605643" y="2277157"/>
              <a:chExt cx="2362008" cy="3953958"/>
            </a:xfrm>
            <a:grpFill/>
          </p:grpSpPr>
          <p:sp>
            <p:nvSpPr>
              <p:cNvPr id="73" name="Freeform: Shape 128"/>
              <p:cNvSpPr/>
              <p:nvPr/>
            </p:nvSpPr>
            <p:spPr>
              <a:xfrm>
                <a:off x="1605643" y="2277157"/>
                <a:ext cx="2362008" cy="335280"/>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solidFill>
                <a:srgbClr val="0070C0"/>
              </a:solidFill>
              <a:ln>
                <a:solidFill>
                  <a:srgbClr val="0070C0"/>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en-GB" sz="1200" kern="1200" dirty="0">
                    <a:solidFill>
                      <a:srgbClr val="FFFFFF"/>
                    </a:solidFill>
                    <a:effectLst/>
                    <a:latin typeface="Calibri" panose="020F0502020204030204" pitchFamily="34" charset="0"/>
                    <a:ea typeface="Times New Roman" panose="02020603050405020304" pitchFamily="18" charset="0"/>
                  </a:rPr>
                  <a:t>Initiative </a:t>
                </a:r>
                <a:r>
                  <a:rPr lang="en-GB" sz="1200" dirty="0">
                    <a:solidFill>
                      <a:srgbClr val="FFFFFF"/>
                    </a:solidFill>
                    <a:latin typeface="Calibri" panose="020F0502020204030204" pitchFamily="34" charset="0"/>
                    <a:ea typeface="Times New Roman" panose="02020603050405020304" pitchFamily="18" charset="0"/>
                  </a:rPr>
                  <a:t>3</a:t>
                </a:r>
                <a:endParaRPr lang="en-US" sz="1200" dirty="0">
                  <a:effectLst/>
                  <a:latin typeface="Times New Roman" panose="02020603050405020304" pitchFamily="18" charset="0"/>
                  <a:ea typeface="Times New Roman" panose="02020603050405020304" pitchFamily="18" charset="0"/>
                </a:endParaRPr>
              </a:p>
            </p:txBody>
          </p:sp>
          <p:sp>
            <p:nvSpPr>
              <p:cNvPr id="74" name="Freeform: Shape 129"/>
              <p:cNvSpPr/>
              <p:nvPr/>
            </p:nvSpPr>
            <p:spPr>
              <a:xfrm>
                <a:off x="1605643" y="2665777"/>
                <a:ext cx="2362008" cy="527640"/>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grpFill/>
              <a:ln>
                <a:solidFill>
                  <a:srgbClr val="00B0F0"/>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mi-NZ" sz="1100" dirty="0">
                    <a:latin typeface="Calibri" panose="020F0502020204030204" pitchFamily="34" charset="0"/>
                    <a:ea typeface="Times New Roman" panose="02020603050405020304" pitchFamily="18" charset="0"/>
                  </a:rPr>
                  <a:t>Use effective assessment literacy to respond to diverse learner needs in the moment</a:t>
                </a:r>
                <a:endParaRPr lang="en-US" sz="1200" dirty="0">
                  <a:effectLst/>
                  <a:latin typeface="Times New Roman" panose="02020603050405020304" pitchFamily="18" charset="0"/>
                  <a:ea typeface="Times New Roman" panose="02020603050405020304" pitchFamily="18" charset="0"/>
                </a:endParaRPr>
              </a:p>
            </p:txBody>
          </p:sp>
          <p:sp>
            <p:nvSpPr>
              <p:cNvPr id="76" name="Freeform: Shape 127"/>
              <p:cNvSpPr/>
              <p:nvPr/>
            </p:nvSpPr>
            <p:spPr>
              <a:xfrm>
                <a:off x="1605643" y="3246757"/>
                <a:ext cx="2362008" cy="2984358"/>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solidFill>
                <a:srgbClr val="00B0F0">
                  <a:alpha val="50000"/>
                </a:srgbClr>
              </a:solidFill>
              <a:ln>
                <a:solidFill>
                  <a:srgbClr val="00B0F0"/>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58738" indent="-58738">
                  <a:lnSpc>
                    <a:spcPct val="90000"/>
                  </a:lnSpc>
                  <a:buFont typeface="Arial" panose="020B0604020202020204" pitchFamily="34" charset="0"/>
                  <a:buChar char="•"/>
                  <a:tabLst>
                    <a:tab pos="180340" algn="l"/>
                  </a:tabLst>
                </a:pPr>
                <a:r>
                  <a:rPr lang="mi-NZ" sz="1000" dirty="0">
                    <a:latin typeface="Calibri" panose="020F0502020204030204" pitchFamily="34" charset="0"/>
                    <a:ea typeface="Times New Roman" panose="02020603050405020304" pitchFamily="18" charset="0"/>
                    <a:cs typeface="Calibri" panose="020F0502020204030204" pitchFamily="34" charset="0"/>
                  </a:rPr>
                  <a:t>Broaden our understanding of the practices and expectations in the different phases of the PTLA Cycle</a:t>
                </a:r>
              </a:p>
              <a:p>
                <a:pPr marL="58738" indent="-58738">
                  <a:lnSpc>
                    <a:spcPct val="90000"/>
                  </a:lnSpc>
                  <a:buFont typeface="Arial" panose="020B0604020202020204" pitchFamily="34" charset="0"/>
                  <a:buChar char="•"/>
                  <a:tabLst>
                    <a:tab pos="180340" algn="l"/>
                  </a:tabLst>
                </a:pPr>
                <a:r>
                  <a:rPr lang="en-US" sz="1000" dirty="0" err="1">
                    <a:latin typeface="Calibri" panose="020F0502020204030204" pitchFamily="34" charset="0"/>
                    <a:ea typeface="Times New Roman" panose="02020603050405020304" pitchFamily="18" charset="0"/>
                    <a:cs typeface="Calibri" panose="020F0502020204030204" pitchFamily="34" charset="0"/>
                  </a:rPr>
                  <a:t>Normalise</a:t>
                </a:r>
                <a:r>
                  <a:rPr lang="en-US" sz="1000" dirty="0">
                    <a:latin typeface="Calibri" panose="020F0502020204030204" pitchFamily="34" charset="0"/>
                    <a:ea typeface="Times New Roman" panose="02020603050405020304" pitchFamily="18" charset="0"/>
                    <a:cs typeface="Calibri" panose="020F0502020204030204" pitchFamily="34" charset="0"/>
                  </a:rPr>
                  <a:t> the use of progressions for promoting further learning and giving students credit for what they can do</a:t>
                </a:r>
              </a:p>
              <a:p>
                <a:pPr marL="515938" lvl="1" indent="-58738">
                  <a:lnSpc>
                    <a:spcPct val="90000"/>
                  </a:lnSpc>
                  <a:buFont typeface="Arial" panose="020B0604020202020204" pitchFamily="34" charset="0"/>
                  <a:buChar char="•"/>
                  <a:tabLst>
                    <a:tab pos="180340" algn="l"/>
                  </a:tabLst>
                </a:pPr>
                <a:r>
                  <a:rPr lang="en-US" sz="1000" dirty="0">
                    <a:latin typeface="Calibri" panose="020F0502020204030204" pitchFamily="34" charset="0"/>
                    <a:ea typeface="Times New Roman" panose="02020603050405020304" pitchFamily="18" charset="0"/>
                    <a:cs typeface="Calibri" panose="020F0502020204030204" pitchFamily="34" charset="0"/>
                  </a:rPr>
                  <a:t>Use formatively</a:t>
                </a:r>
              </a:p>
              <a:p>
                <a:pPr marL="515938" lvl="1" indent="-58738">
                  <a:lnSpc>
                    <a:spcPct val="90000"/>
                  </a:lnSpc>
                  <a:buFont typeface="Arial" panose="020B0604020202020204" pitchFamily="34" charset="0"/>
                  <a:buChar char="•"/>
                  <a:tabLst>
                    <a:tab pos="180340" algn="l"/>
                  </a:tabLst>
                </a:pPr>
                <a:r>
                  <a:rPr lang="en-US" sz="1000" dirty="0">
                    <a:latin typeface="Calibri" panose="020F0502020204030204" pitchFamily="34" charset="0"/>
                    <a:ea typeface="Times New Roman" panose="02020603050405020304" pitchFamily="18" charset="0"/>
                    <a:cs typeface="Calibri" panose="020F0502020204030204" pitchFamily="34" charset="0"/>
                  </a:rPr>
                  <a:t>Integrate into planning &amp; teaching</a:t>
                </a:r>
              </a:p>
              <a:p>
                <a:pPr marL="58738" indent="-58738">
                  <a:lnSpc>
                    <a:spcPct val="90000"/>
                  </a:lnSpc>
                  <a:buFont typeface="Arial" panose="020B0604020202020204" pitchFamily="34" charset="0"/>
                  <a:buChar char="•"/>
                  <a:tabLst>
                    <a:tab pos="180340" algn="l"/>
                  </a:tabLst>
                </a:pPr>
                <a:r>
                  <a:rPr lang="en-US" sz="1000" dirty="0">
                    <a:latin typeface="Calibri" panose="020F0502020204030204" pitchFamily="34" charset="0"/>
                    <a:ea typeface="Times New Roman" panose="02020603050405020304" pitchFamily="18" charset="0"/>
                    <a:cs typeface="Calibri" panose="020F0502020204030204" pitchFamily="34" charset="0"/>
                  </a:rPr>
                  <a:t>Assess across the curriculum in Spec areas</a:t>
                </a:r>
              </a:p>
              <a:p>
                <a:pPr marL="58738" indent="-58738">
                  <a:lnSpc>
                    <a:spcPct val="90000"/>
                  </a:lnSpc>
                  <a:buFont typeface="Arial" panose="020B0604020202020204" pitchFamily="34" charset="0"/>
                  <a:buChar char="•"/>
                  <a:tabLst>
                    <a:tab pos="180340" algn="l"/>
                  </a:tabLst>
                </a:pPr>
                <a:r>
                  <a:rPr lang="mi-NZ" sz="1000" dirty="0">
                    <a:latin typeface="Calibri" panose="020F0502020204030204" pitchFamily="34" charset="0"/>
                    <a:ea typeface="Times New Roman" panose="02020603050405020304" pitchFamily="18" charset="0"/>
                    <a:cs typeface="Calibri" panose="020F0502020204030204" pitchFamily="34" charset="0"/>
                  </a:rPr>
                  <a:t>Address teacher content knowledge gaps across the curriculum to enable teachers to </a:t>
                </a:r>
                <a:r>
                  <a:rPr lang="en-NZ" sz="1000" dirty="0">
                    <a:latin typeface="Calibri" panose="020F0502020204030204" pitchFamily="34" charset="0"/>
                    <a:ea typeface="Times New Roman" panose="02020603050405020304" pitchFamily="18" charset="0"/>
                    <a:cs typeface="Calibri" panose="020F0502020204030204" pitchFamily="34" charset="0"/>
                  </a:rPr>
                  <a:t>recognise what they notice and respond appropriately</a:t>
                </a:r>
              </a:p>
              <a:p>
                <a:pPr marL="58738" indent="-58738">
                  <a:lnSpc>
                    <a:spcPct val="90000"/>
                  </a:lnSpc>
                  <a:buFont typeface="Arial" panose="020B0604020202020204" pitchFamily="34" charset="0"/>
                  <a:buChar char="•"/>
                  <a:tabLst>
                    <a:tab pos="180340" algn="l"/>
                  </a:tabLst>
                </a:pPr>
                <a:r>
                  <a:rPr lang="mi-NZ" sz="1000" dirty="0">
                    <a:latin typeface="Calibri" panose="020F0502020204030204" pitchFamily="34" charset="0"/>
                    <a:ea typeface="Times New Roman" panose="02020603050405020304" pitchFamily="18" charset="0"/>
                    <a:cs typeface="Calibri" panose="020F0502020204030204" pitchFamily="34" charset="0"/>
                  </a:rPr>
                  <a:t>Address teacher content knowledge by ensuring they </a:t>
                </a:r>
                <a:r>
                  <a:rPr lang="en-NZ" sz="1000" dirty="0">
                    <a:latin typeface="Calibri" panose="020F0502020204030204" pitchFamily="34" charset="0"/>
                    <a:ea typeface="Times New Roman" panose="02020603050405020304" pitchFamily="18" charset="0"/>
                    <a:cs typeface="Calibri" panose="020F0502020204030204" pitchFamily="34" charset="0"/>
                  </a:rPr>
                  <a:t>understand each set of progressions</a:t>
                </a:r>
              </a:p>
              <a:p>
                <a:pPr marL="58738" indent="-58738">
                  <a:lnSpc>
                    <a:spcPct val="90000"/>
                  </a:lnSpc>
                  <a:buFont typeface="Arial" panose="020B0604020202020204" pitchFamily="34" charset="0"/>
                  <a:buChar char="•"/>
                  <a:tabLst>
                    <a:tab pos="180340" algn="l"/>
                  </a:tabLst>
                </a:pPr>
                <a:r>
                  <a:rPr lang="en-NZ" sz="1000" dirty="0">
                    <a:latin typeface="Calibri" panose="020F0502020204030204" pitchFamily="34" charset="0"/>
                    <a:ea typeface="Times New Roman" panose="02020603050405020304" pitchFamily="18" charset="0"/>
                    <a:cs typeface="Calibri" panose="020F0502020204030204" pitchFamily="34" charset="0"/>
                  </a:rPr>
                  <a:t>School Talk PLD – 3&gt;5&gt;8 teachers by end of year using the tool to assess</a:t>
                </a:r>
              </a:p>
              <a:p>
                <a:pPr marL="58738" indent="-58738">
                  <a:lnSpc>
                    <a:spcPct val="90000"/>
                  </a:lnSpc>
                  <a:buFont typeface="Arial" panose="020B0604020202020204" pitchFamily="34" charset="0"/>
                  <a:buChar char="•"/>
                  <a:tabLst>
                    <a:tab pos="180340" algn="l"/>
                  </a:tabLst>
                </a:pPr>
                <a:r>
                  <a:rPr lang="en-NZ" sz="1000" dirty="0">
                    <a:latin typeface="Calibri" panose="020F0502020204030204" pitchFamily="34" charset="0"/>
                    <a:ea typeface="Times New Roman" panose="02020603050405020304" pitchFamily="18" charset="0"/>
                    <a:cs typeface="Calibri" panose="020F0502020204030204" pitchFamily="34" charset="0"/>
                  </a:rPr>
                  <a:t>Prof </a:t>
                </a:r>
                <a:r>
                  <a:rPr lang="en-NZ" sz="1000" dirty="0" err="1">
                    <a:latin typeface="Calibri" panose="020F0502020204030204" pitchFamily="34" charset="0"/>
                    <a:ea typeface="Times New Roman" panose="02020603050405020304" pitchFamily="18" charset="0"/>
                    <a:cs typeface="Calibri" panose="020F0502020204030204" pitchFamily="34" charset="0"/>
                  </a:rPr>
                  <a:t>Rdg</a:t>
                </a:r>
                <a:r>
                  <a:rPr lang="en-NZ" sz="1000" dirty="0">
                    <a:latin typeface="Calibri" panose="020F0502020204030204" pitchFamily="34" charset="0"/>
                    <a:ea typeface="Times New Roman" panose="02020603050405020304" pitchFamily="18" charset="0"/>
                    <a:cs typeface="Calibri" panose="020F0502020204030204" pitchFamily="34" charset="0"/>
                  </a:rPr>
                  <a:t>: Clarity in the Classroom</a:t>
                </a:r>
              </a:p>
              <a:p>
                <a:pPr marL="58738" indent="-58738">
                  <a:lnSpc>
                    <a:spcPct val="90000"/>
                  </a:lnSpc>
                  <a:buFont typeface="Arial" panose="020B0604020202020204" pitchFamily="34" charset="0"/>
                  <a:buChar char="•"/>
                  <a:tabLst>
                    <a:tab pos="180340" algn="l"/>
                  </a:tabLst>
                </a:pPr>
                <a:endParaRPr lang="en-US" sz="1000" dirty="0">
                  <a:latin typeface="Calibri" panose="020F0502020204030204" pitchFamily="34" charset="0"/>
                  <a:ea typeface="Times New Roman" panose="02020603050405020304" pitchFamily="18" charset="0"/>
                  <a:cs typeface="Calibri" panose="020F0502020204030204" pitchFamily="34" charset="0"/>
                </a:endParaRPr>
              </a:p>
              <a:p>
                <a:pPr marL="58738" indent="-58738">
                  <a:lnSpc>
                    <a:spcPct val="90000"/>
                  </a:lnSpc>
                  <a:buFont typeface="Arial" panose="020B0604020202020204" pitchFamily="34" charset="0"/>
                  <a:buChar char="•"/>
                  <a:tabLst>
                    <a:tab pos="180340" algn="l"/>
                  </a:tabLst>
                </a:pPr>
                <a:endParaRPr lang="en-US" sz="1000" dirty="0">
                  <a:latin typeface="Calibri" panose="020F0502020204030204" pitchFamily="34" charset="0"/>
                  <a:ea typeface="Times New Roman" panose="02020603050405020304" pitchFamily="18" charset="0"/>
                  <a:cs typeface="Calibri" panose="020F0502020204030204" pitchFamily="34" charset="0"/>
                </a:endParaRPr>
              </a:p>
              <a:p>
                <a:pPr marL="58738" indent="-58738">
                  <a:lnSpc>
                    <a:spcPct val="90000"/>
                  </a:lnSpc>
                  <a:buFont typeface="Arial" panose="020B0604020202020204" pitchFamily="34" charset="0"/>
                  <a:buChar char="•"/>
                  <a:tabLst>
                    <a:tab pos="180340" algn="l"/>
                  </a:tabLst>
                </a:pPr>
                <a:endParaRPr lang="en-US" sz="1000" dirty="0">
                  <a:latin typeface="Calibri" panose="020F0502020204030204" pitchFamily="34" charset="0"/>
                  <a:ea typeface="Times New Roman" panose="02020603050405020304" pitchFamily="18" charset="0"/>
                  <a:cs typeface="Calibri" panose="020F0502020204030204" pitchFamily="34" charset="0"/>
                </a:endParaRPr>
              </a:p>
              <a:p>
                <a:pPr marL="58738" indent="-58738">
                  <a:lnSpc>
                    <a:spcPct val="90000"/>
                  </a:lnSpc>
                  <a:buFont typeface="Arial" panose="020B0604020202020204" pitchFamily="34" charset="0"/>
                  <a:buChar char="•"/>
                  <a:tabLst>
                    <a:tab pos="180340" algn="l"/>
                  </a:tabLst>
                </a:pPr>
                <a:endParaRPr lang="en-NZ" sz="1000" dirty="0">
                  <a:latin typeface="Calibri" panose="020F0502020204030204" pitchFamily="34" charset="0"/>
                  <a:ea typeface="Times New Roman" panose="02020603050405020304" pitchFamily="18" charset="0"/>
                  <a:cs typeface="Calibri" panose="020F0502020204030204" pitchFamily="34" charset="0"/>
                </a:endParaRPr>
              </a:p>
              <a:p>
                <a:pPr marL="58738" indent="-58738">
                  <a:lnSpc>
                    <a:spcPct val="90000"/>
                  </a:lnSpc>
                  <a:buFont typeface="Arial" panose="020B0604020202020204" pitchFamily="34" charset="0"/>
                  <a:buChar char="•"/>
                  <a:tabLst>
                    <a:tab pos="180340" algn="l"/>
                  </a:tabLst>
                </a:pPr>
                <a:endParaRPr lang="en-US" sz="1000" dirty="0">
                  <a:latin typeface="Calibri" panose="020F0502020204030204" pitchFamily="34" charset="0"/>
                  <a:ea typeface="Times New Roman" panose="02020603050405020304" pitchFamily="18" charset="0"/>
                  <a:cs typeface="Calibri" panose="020F0502020204030204" pitchFamily="34" charset="0"/>
                </a:endParaRPr>
              </a:p>
              <a:p>
                <a:pPr marL="58738" indent="-58738">
                  <a:lnSpc>
                    <a:spcPct val="90000"/>
                  </a:lnSpc>
                  <a:buFont typeface="Arial" panose="020B0604020202020204" pitchFamily="34" charset="0"/>
                  <a:buChar char="•"/>
                  <a:tabLst>
                    <a:tab pos="180340" algn="l"/>
                  </a:tabLst>
                </a:pPr>
                <a:endParaRPr lang="en-NZ" sz="1000" dirty="0">
                  <a:latin typeface="Calibri" panose="020F0502020204030204" pitchFamily="34" charset="0"/>
                  <a:ea typeface="Times New Roman" panose="02020603050405020304" pitchFamily="18" charset="0"/>
                  <a:cs typeface="Calibri" panose="020F0502020204030204" pitchFamily="34" charset="0"/>
                </a:endParaRPr>
              </a:p>
              <a:p>
                <a:pPr marL="58738" indent="-58738">
                  <a:lnSpc>
                    <a:spcPct val="90000"/>
                  </a:lnSpc>
                  <a:buFont typeface="Arial" panose="020B0604020202020204" pitchFamily="34" charset="0"/>
                  <a:buChar char="•"/>
                  <a:tabLst>
                    <a:tab pos="180340" algn="l"/>
                  </a:tabLst>
                </a:pPr>
                <a:endParaRPr lang="en-US" sz="1000" dirty="0">
                  <a:latin typeface="Calibri" panose="020F0502020204030204" pitchFamily="34" charset="0"/>
                  <a:ea typeface="Times New Roman" panose="02020603050405020304" pitchFamily="18" charset="0"/>
                  <a:cs typeface="Calibri" panose="020F0502020204030204" pitchFamily="34" charset="0"/>
                </a:endParaRPr>
              </a:p>
            </p:txBody>
          </p:sp>
        </p:grpSp>
        <p:sp>
          <p:nvSpPr>
            <p:cNvPr id="72" name="Freeform: Shape 127"/>
            <p:cNvSpPr/>
            <p:nvPr/>
          </p:nvSpPr>
          <p:spPr>
            <a:xfrm>
              <a:off x="1605643" y="6285018"/>
              <a:ext cx="2362008" cy="479510"/>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grpFill/>
            <a:ln>
              <a:solidFill>
                <a:srgbClr val="00B0F0"/>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a:lnSpc>
                  <a:spcPct val="90000"/>
                </a:lnSpc>
                <a:tabLst>
                  <a:tab pos="180340" algn="l"/>
                </a:tabLst>
              </a:pPr>
              <a:r>
                <a:rPr lang="en-NZ" sz="1000" dirty="0">
                  <a:solidFill>
                    <a:schemeClr val="bg1"/>
                  </a:solidFill>
                  <a:latin typeface="Calibri" panose="020F0502020204030204" pitchFamily="34" charset="0"/>
                  <a:ea typeface="Times New Roman" panose="02020603050405020304" pitchFamily="18" charset="0"/>
                </a:rPr>
                <a:t>Highly engaged and appropriately challenged students </a:t>
              </a:r>
            </a:p>
            <a:p>
              <a:pPr>
                <a:lnSpc>
                  <a:spcPct val="90000"/>
                </a:lnSpc>
                <a:tabLst>
                  <a:tab pos="180340" algn="l"/>
                </a:tabLst>
              </a:pPr>
              <a:r>
                <a:rPr lang="en-NZ" sz="1000" dirty="0">
                  <a:solidFill>
                    <a:schemeClr val="bg1"/>
                  </a:solidFill>
                  <a:latin typeface="Calibri" panose="020F0502020204030204" pitchFamily="34" charset="0"/>
                  <a:ea typeface="Times New Roman" panose="02020603050405020304" pitchFamily="18" charset="0"/>
                </a:rPr>
                <a:t>Achievement &amp; progress targets met</a:t>
              </a:r>
              <a:endParaRPr lang="en-US" sz="1200" dirty="0">
                <a:solidFill>
                  <a:schemeClr val="bg1"/>
                </a:solidFill>
                <a:effectLst/>
                <a:latin typeface="Times New Roman" panose="02020603050405020304" pitchFamily="18" charset="0"/>
                <a:ea typeface="Times New Roman" panose="02020603050405020304" pitchFamily="18" charset="0"/>
              </a:endParaRPr>
            </a:p>
          </p:txBody>
        </p:sp>
      </p:grpSp>
      <p:grpSp>
        <p:nvGrpSpPr>
          <p:cNvPr id="78" name="Group 77"/>
          <p:cNvGrpSpPr/>
          <p:nvPr/>
        </p:nvGrpSpPr>
        <p:grpSpPr>
          <a:xfrm>
            <a:off x="8996680" y="2277157"/>
            <a:ext cx="2362008" cy="4487371"/>
            <a:chOff x="1605643" y="2277157"/>
            <a:chExt cx="2362008" cy="4487371"/>
          </a:xfrm>
          <a:solidFill>
            <a:srgbClr val="00B0F0"/>
          </a:solidFill>
        </p:grpSpPr>
        <p:grpSp>
          <p:nvGrpSpPr>
            <p:cNvPr id="79" name="Group 78"/>
            <p:cNvGrpSpPr/>
            <p:nvPr/>
          </p:nvGrpSpPr>
          <p:grpSpPr>
            <a:xfrm>
              <a:off x="1605643" y="2277157"/>
              <a:ext cx="2362008" cy="3953958"/>
              <a:chOff x="1605643" y="2277157"/>
              <a:chExt cx="2362008" cy="3953958"/>
            </a:xfrm>
            <a:grpFill/>
          </p:grpSpPr>
          <p:sp>
            <p:nvSpPr>
              <p:cNvPr id="81" name="Freeform: Shape 128"/>
              <p:cNvSpPr/>
              <p:nvPr/>
            </p:nvSpPr>
            <p:spPr>
              <a:xfrm>
                <a:off x="1605643" y="2277157"/>
                <a:ext cx="2362008" cy="335280"/>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solidFill>
                <a:srgbClr val="0070C0"/>
              </a:solidFill>
              <a:ln>
                <a:solidFill>
                  <a:srgbClr val="0070C0"/>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en-GB" sz="1200" kern="1200" dirty="0">
                    <a:solidFill>
                      <a:srgbClr val="FFFFFF"/>
                    </a:solidFill>
                    <a:effectLst/>
                    <a:latin typeface="Calibri" panose="020F0502020204030204" pitchFamily="34" charset="0"/>
                    <a:ea typeface="Times New Roman" panose="02020603050405020304" pitchFamily="18" charset="0"/>
                  </a:rPr>
                  <a:t>Initiative 4</a:t>
                </a:r>
                <a:endParaRPr lang="en-US" sz="1200" dirty="0">
                  <a:effectLst/>
                  <a:latin typeface="Times New Roman" panose="02020603050405020304" pitchFamily="18" charset="0"/>
                  <a:ea typeface="Times New Roman" panose="02020603050405020304" pitchFamily="18" charset="0"/>
                </a:endParaRPr>
              </a:p>
            </p:txBody>
          </p:sp>
          <p:sp>
            <p:nvSpPr>
              <p:cNvPr id="82" name="Freeform: Shape 129"/>
              <p:cNvSpPr/>
              <p:nvPr/>
            </p:nvSpPr>
            <p:spPr>
              <a:xfrm>
                <a:off x="1605643" y="2665777"/>
                <a:ext cx="2362008" cy="527640"/>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grpFill/>
              <a:ln>
                <a:solidFill>
                  <a:srgbClr val="00B0F0"/>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mi-NZ" sz="1100" dirty="0">
                    <a:effectLst/>
                    <a:latin typeface="Calibri" panose="020F0502020204030204" pitchFamily="34" charset="0"/>
                    <a:ea typeface="Times New Roman" panose="02020603050405020304" pitchFamily="18" charset="0"/>
                  </a:rPr>
                  <a:t>Ensure that essential learning is retained and applied across the curriculum</a:t>
                </a:r>
                <a:endParaRPr lang="en-US" sz="1200" dirty="0">
                  <a:effectLst/>
                  <a:latin typeface="Times New Roman" panose="02020603050405020304" pitchFamily="18" charset="0"/>
                  <a:ea typeface="Times New Roman" panose="02020603050405020304" pitchFamily="18" charset="0"/>
                </a:endParaRPr>
              </a:p>
            </p:txBody>
          </p:sp>
          <p:sp>
            <p:nvSpPr>
              <p:cNvPr id="84" name="Freeform: Shape 127"/>
              <p:cNvSpPr/>
              <p:nvPr/>
            </p:nvSpPr>
            <p:spPr>
              <a:xfrm>
                <a:off x="1605643" y="3246757"/>
                <a:ext cx="2362008" cy="2984358"/>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solidFill>
                <a:srgbClr val="00B0F0">
                  <a:alpha val="50000"/>
                </a:srgbClr>
              </a:solidFill>
              <a:ln>
                <a:solidFill>
                  <a:srgbClr val="00B0F0"/>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58738" indent="-58738">
                  <a:lnSpc>
                    <a:spcPct val="90000"/>
                  </a:lnSpc>
                  <a:buFont typeface="Arial" panose="020B0604020202020204" pitchFamily="34" charset="0"/>
                  <a:buChar char="•"/>
                  <a:tabLst>
                    <a:tab pos="180340" algn="l"/>
                  </a:tabLst>
                </a:pPr>
                <a:r>
                  <a:rPr lang="mi-NZ" sz="1000" dirty="0">
                    <a:latin typeface="Calibri" panose="020F0502020204030204" pitchFamily="34" charset="0"/>
                    <a:ea typeface="Times New Roman" panose="02020603050405020304" pitchFamily="18" charset="0"/>
                    <a:cs typeface="Calibri" panose="020F0502020204030204" pitchFamily="34" charset="0"/>
                  </a:rPr>
                  <a:t>Integrate Maths across the curriculum</a:t>
                </a:r>
              </a:p>
              <a:p>
                <a:pPr marL="58738" indent="-58738">
                  <a:lnSpc>
                    <a:spcPct val="90000"/>
                  </a:lnSpc>
                  <a:buFont typeface="Arial" panose="020B0604020202020204" pitchFamily="34" charset="0"/>
                  <a:buChar char="•"/>
                  <a:tabLst>
                    <a:tab pos="180340" algn="l"/>
                  </a:tabLst>
                </a:pPr>
                <a:r>
                  <a:rPr lang="en-US" sz="1000" dirty="0">
                    <a:latin typeface="Calibri" panose="020F0502020204030204" pitchFamily="34" charset="0"/>
                    <a:ea typeface="Times New Roman" panose="02020603050405020304" pitchFamily="18" charset="0"/>
                    <a:cs typeface="Calibri" panose="020F0502020204030204" pitchFamily="34" charset="0"/>
                  </a:rPr>
                  <a:t>Teach and assess across the curriculum in Spec areas</a:t>
                </a:r>
              </a:p>
              <a:p>
                <a:pPr marL="58738" indent="-58738">
                  <a:lnSpc>
                    <a:spcPct val="90000"/>
                  </a:lnSpc>
                  <a:buFont typeface="Arial" panose="020B0604020202020204" pitchFamily="34" charset="0"/>
                  <a:buChar char="•"/>
                  <a:tabLst>
                    <a:tab pos="180340" algn="l"/>
                  </a:tabLst>
                </a:pPr>
                <a:r>
                  <a:rPr lang="en-US" sz="1000" dirty="0">
                    <a:latin typeface="Calibri" panose="020F0502020204030204" pitchFamily="34" charset="0"/>
                    <a:ea typeface="Times New Roman" panose="02020603050405020304" pitchFamily="18" charset="0"/>
                    <a:cs typeface="Calibri" panose="020F0502020204030204" pitchFamily="34" charset="0"/>
                  </a:rPr>
                  <a:t>Use systems and strategies to enable students to practice, revisit, embed, revise learning independently of the teacher</a:t>
                </a:r>
              </a:p>
              <a:p>
                <a:pPr marL="58738" indent="-58738">
                  <a:lnSpc>
                    <a:spcPct val="90000"/>
                  </a:lnSpc>
                  <a:buFont typeface="Arial" panose="020B0604020202020204" pitchFamily="34" charset="0"/>
                  <a:buChar char="•"/>
                  <a:tabLst>
                    <a:tab pos="180340" algn="l"/>
                  </a:tabLst>
                </a:pPr>
                <a:r>
                  <a:rPr lang="en-US" sz="1000" dirty="0">
                    <a:latin typeface="Calibri" panose="020F0502020204030204" pitchFamily="34" charset="0"/>
                    <a:ea typeface="Times New Roman" panose="02020603050405020304" pitchFamily="18" charset="0"/>
                    <a:cs typeface="Calibri" panose="020F0502020204030204" pitchFamily="34" charset="0"/>
                  </a:rPr>
                  <a:t>Use professional reading &amp; action research to build of successful teaching and learning strategies for students and teachers</a:t>
                </a:r>
              </a:p>
              <a:p>
                <a:pPr marL="58738" indent="-58738">
                  <a:lnSpc>
                    <a:spcPct val="90000"/>
                  </a:lnSpc>
                  <a:buFont typeface="Arial" panose="020B0604020202020204" pitchFamily="34" charset="0"/>
                  <a:buChar char="•"/>
                  <a:tabLst>
                    <a:tab pos="180340" algn="l"/>
                  </a:tabLst>
                </a:pPr>
                <a:r>
                  <a:rPr lang="en-NZ" sz="1000" dirty="0">
                    <a:latin typeface="Calibri" panose="020F0502020204030204" pitchFamily="34" charset="0"/>
                    <a:ea typeface="Times New Roman" panose="02020603050405020304" pitchFamily="18" charset="0"/>
                    <a:cs typeface="Calibri" panose="020F0502020204030204" pitchFamily="34" charset="0"/>
                  </a:rPr>
                  <a:t>Prof </a:t>
                </a:r>
                <a:r>
                  <a:rPr lang="en-NZ" sz="1000" dirty="0" err="1">
                    <a:latin typeface="Calibri" panose="020F0502020204030204" pitchFamily="34" charset="0"/>
                    <a:ea typeface="Times New Roman" panose="02020603050405020304" pitchFamily="18" charset="0"/>
                    <a:cs typeface="Calibri" panose="020F0502020204030204" pitchFamily="34" charset="0"/>
                  </a:rPr>
                  <a:t>Rdg</a:t>
                </a:r>
                <a:r>
                  <a:rPr lang="en-NZ" sz="1000" dirty="0">
                    <a:latin typeface="Calibri" panose="020F0502020204030204" pitchFamily="34" charset="0"/>
                    <a:ea typeface="Times New Roman" panose="02020603050405020304" pitchFamily="18" charset="0"/>
                    <a:cs typeface="Calibri" panose="020F0502020204030204" pitchFamily="34" charset="0"/>
                  </a:rPr>
                  <a:t>: Learning in the Fast Lane</a:t>
                </a:r>
              </a:p>
              <a:p>
                <a:pPr marL="58738" indent="-58738">
                  <a:lnSpc>
                    <a:spcPct val="90000"/>
                  </a:lnSpc>
                  <a:buFont typeface="Arial" panose="020B0604020202020204" pitchFamily="34" charset="0"/>
                  <a:buChar char="•"/>
                  <a:tabLst>
                    <a:tab pos="180340" algn="l"/>
                  </a:tabLst>
                </a:pPr>
                <a:endParaRPr lang="en-US" sz="1000" dirty="0">
                  <a:latin typeface="Calibri" panose="020F0502020204030204" pitchFamily="34" charset="0"/>
                  <a:ea typeface="Times New Roman" panose="02020603050405020304" pitchFamily="18" charset="0"/>
                  <a:cs typeface="Calibri" panose="020F0502020204030204" pitchFamily="34" charset="0"/>
                </a:endParaRPr>
              </a:p>
              <a:p>
                <a:pPr marL="58738" indent="-58738">
                  <a:lnSpc>
                    <a:spcPct val="90000"/>
                  </a:lnSpc>
                  <a:buFont typeface="Arial" panose="020B0604020202020204" pitchFamily="34" charset="0"/>
                  <a:buChar char="•"/>
                  <a:tabLst>
                    <a:tab pos="180340" algn="l"/>
                  </a:tabLst>
                </a:pPr>
                <a:endParaRPr lang="mi-NZ" sz="1000" dirty="0">
                  <a:latin typeface="Calibri" panose="020F0502020204030204" pitchFamily="34" charset="0"/>
                  <a:ea typeface="Times New Roman" panose="02020603050405020304" pitchFamily="18" charset="0"/>
                  <a:cs typeface="Calibri" panose="020F0502020204030204" pitchFamily="34" charset="0"/>
                </a:endParaRPr>
              </a:p>
              <a:p>
                <a:pPr marL="58738" indent="-58738">
                  <a:lnSpc>
                    <a:spcPct val="90000"/>
                  </a:lnSpc>
                  <a:buFont typeface="Arial" panose="020B0604020202020204" pitchFamily="34" charset="0"/>
                  <a:buChar char="•"/>
                  <a:tabLst>
                    <a:tab pos="180340" algn="l"/>
                  </a:tabLst>
                </a:pPr>
                <a:endParaRPr lang="mi-NZ" sz="1000" dirty="0">
                  <a:latin typeface="Calibri" panose="020F0502020204030204" pitchFamily="34" charset="0"/>
                  <a:ea typeface="Times New Roman" panose="02020603050405020304" pitchFamily="18" charset="0"/>
                  <a:cs typeface="Calibri" panose="020F0502020204030204" pitchFamily="34" charset="0"/>
                </a:endParaRPr>
              </a:p>
              <a:p>
                <a:pPr marL="515938" lvl="1" indent="-58738">
                  <a:lnSpc>
                    <a:spcPct val="90000"/>
                  </a:lnSpc>
                  <a:buFont typeface="Arial" panose="020B0604020202020204" pitchFamily="34" charset="0"/>
                  <a:buChar char="•"/>
                  <a:tabLst>
                    <a:tab pos="180340" algn="l"/>
                  </a:tabLst>
                </a:pPr>
                <a:endParaRPr lang="en-NZ" sz="1000" dirty="0">
                  <a:latin typeface="Calibri" panose="020F0502020204030204" pitchFamily="34" charset="0"/>
                  <a:ea typeface="Times New Roman" panose="02020603050405020304" pitchFamily="18" charset="0"/>
                  <a:cs typeface="Calibri" panose="020F0502020204030204" pitchFamily="34" charset="0"/>
                </a:endParaRPr>
              </a:p>
              <a:p>
                <a:pPr marL="58738" indent="-58738">
                  <a:lnSpc>
                    <a:spcPct val="90000"/>
                  </a:lnSpc>
                  <a:buFont typeface="Arial" panose="020B0604020202020204" pitchFamily="34" charset="0"/>
                  <a:buChar char="•"/>
                  <a:tabLst>
                    <a:tab pos="180340" algn="l"/>
                  </a:tabLst>
                </a:pPr>
                <a:endParaRPr lang="en-NZ" sz="1000" dirty="0">
                  <a:latin typeface="Calibri" panose="020F0502020204030204" pitchFamily="34" charset="0"/>
                  <a:ea typeface="Times New Roman" panose="02020603050405020304" pitchFamily="18" charset="0"/>
                  <a:cs typeface="Calibri" panose="020F0502020204030204" pitchFamily="34" charset="0"/>
                </a:endParaRPr>
              </a:p>
            </p:txBody>
          </p:sp>
        </p:grpSp>
        <p:sp>
          <p:nvSpPr>
            <p:cNvPr id="80" name="Freeform: Shape 127"/>
            <p:cNvSpPr/>
            <p:nvPr/>
          </p:nvSpPr>
          <p:spPr>
            <a:xfrm>
              <a:off x="1605643" y="6284688"/>
              <a:ext cx="2362008" cy="479840"/>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grpFill/>
            <a:ln>
              <a:solidFill>
                <a:srgbClr val="00B0F0"/>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a:lnSpc>
                  <a:spcPct val="90000"/>
                </a:lnSpc>
                <a:tabLst>
                  <a:tab pos="180340" algn="l"/>
                </a:tabLst>
              </a:pPr>
              <a:r>
                <a:rPr lang="en-NZ" sz="1000" dirty="0">
                  <a:solidFill>
                    <a:schemeClr val="bg1"/>
                  </a:solidFill>
                  <a:latin typeface="Calibri" panose="020F0502020204030204" pitchFamily="34" charset="0"/>
                  <a:ea typeface="Times New Roman" panose="02020603050405020304" pitchFamily="18" charset="0"/>
                </a:rPr>
                <a:t>Highly engaged and appropriately challenged students </a:t>
              </a:r>
            </a:p>
            <a:p>
              <a:pPr>
                <a:lnSpc>
                  <a:spcPct val="90000"/>
                </a:lnSpc>
                <a:tabLst>
                  <a:tab pos="180340" algn="l"/>
                </a:tabLst>
              </a:pPr>
              <a:r>
                <a:rPr lang="en-NZ" sz="1000" dirty="0">
                  <a:solidFill>
                    <a:schemeClr val="bg1"/>
                  </a:solidFill>
                  <a:latin typeface="Calibri" panose="020F0502020204030204" pitchFamily="34" charset="0"/>
                  <a:ea typeface="Times New Roman" panose="02020603050405020304" pitchFamily="18" charset="0"/>
                </a:rPr>
                <a:t>Achievement &amp; progress targets met</a:t>
              </a:r>
              <a:endParaRPr lang="en-US" sz="1200" dirty="0">
                <a:solidFill>
                  <a:schemeClr val="bg1"/>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969065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81428"/>
            <a:ext cx="10571998" cy="970450"/>
          </a:xfrm>
          <a:noFill/>
          <a:ln>
            <a:noFill/>
          </a:ln>
        </p:spPr>
        <p:txBody>
          <a:bodyPr/>
          <a:lstStyle/>
          <a:p>
            <a:r>
              <a:rPr lang="mi-NZ" dirty="0"/>
              <a:t>Goal 2: Impactful Leaders</a:t>
            </a:r>
            <a:endParaRPr lang="en-US" dirty="0"/>
          </a:p>
        </p:txBody>
      </p:sp>
      <p:sp>
        <p:nvSpPr>
          <p:cNvPr id="3" name="Title 1"/>
          <p:cNvSpPr txBox="1">
            <a:spLocks/>
          </p:cNvSpPr>
          <p:nvPr/>
        </p:nvSpPr>
        <p:spPr>
          <a:xfrm>
            <a:off x="809998" y="1174412"/>
            <a:ext cx="11242663" cy="559208"/>
          </a:xfrm>
          <a:prstGeom prst="rect">
            <a:avLst/>
          </a:prstGeom>
          <a:noFill/>
          <a:ln>
            <a:noFill/>
          </a:ln>
          <a:effectLst>
            <a:outerShdw blurRad="50800" dir="14400000">
              <a:srgbClr val="000000">
                <a:alpha val="60000"/>
              </a:srgbClr>
            </a:outerShdw>
          </a:effectLst>
        </p:spPr>
        <p:txBody>
          <a:bodyPr vert="horz" lIns="91440" tIns="45720" rIns="91440" bIns="45720" rtlCol="0" anchor="t">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mi-NZ" sz="2000" dirty="0"/>
              <a:t>Quality leadership that ensures success for all learners</a:t>
            </a:r>
            <a:endParaRPr lang="en-US" sz="2000" dirty="0"/>
          </a:p>
        </p:txBody>
      </p:sp>
      <p:sp>
        <p:nvSpPr>
          <p:cNvPr id="12" name="TextBox 11"/>
          <p:cNvSpPr txBox="1"/>
          <p:nvPr/>
        </p:nvSpPr>
        <p:spPr>
          <a:xfrm>
            <a:off x="139291" y="3242658"/>
            <a:ext cx="1341371" cy="276999"/>
          </a:xfrm>
          <a:prstGeom prst="rect">
            <a:avLst/>
          </a:prstGeom>
          <a:noFill/>
          <a:ln>
            <a:solidFill>
              <a:schemeClr val="accent1"/>
            </a:solidFill>
          </a:ln>
        </p:spPr>
        <p:txBody>
          <a:bodyPr wrap="square" rtlCol="0">
            <a:spAutoFit/>
          </a:bodyPr>
          <a:lstStyle/>
          <a:p>
            <a:pPr algn="ctr"/>
            <a:r>
              <a:rPr lang="en-NZ" sz="1200" b="1" dirty="0">
                <a:solidFill>
                  <a:schemeClr val="bg1"/>
                </a:solidFill>
              </a:rPr>
              <a:t>2023</a:t>
            </a:r>
          </a:p>
        </p:txBody>
      </p:sp>
      <p:sp>
        <p:nvSpPr>
          <p:cNvPr id="14" name="TextBox 13"/>
          <p:cNvSpPr txBox="1"/>
          <p:nvPr/>
        </p:nvSpPr>
        <p:spPr>
          <a:xfrm>
            <a:off x="139291" y="6112833"/>
            <a:ext cx="1341371" cy="276999"/>
          </a:xfrm>
          <a:prstGeom prst="rect">
            <a:avLst/>
          </a:prstGeom>
          <a:noFill/>
          <a:ln>
            <a:solidFill>
              <a:schemeClr val="accent1"/>
            </a:solidFill>
          </a:ln>
        </p:spPr>
        <p:txBody>
          <a:bodyPr wrap="square" rtlCol="0">
            <a:spAutoFit/>
          </a:bodyPr>
          <a:lstStyle/>
          <a:p>
            <a:pPr algn="ctr"/>
            <a:r>
              <a:rPr lang="en-NZ" sz="1200" b="1" dirty="0">
                <a:solidFill>
                  <a:schemeClr val="bg1"/>
                </a:solidFill>
              </a:rPr>
              <a:t>Measures</a:t>
            </a:r>
          </a:p>
        </p:txBody>
      </p:sp>
      <p:grpSp>
        <p:nvGrpSpPr>
          <p:cNvPr id="23" name="Group 22"/>
          <p:cNvGrpSpPr/>
          <p:nvPr/>
        </p:nvGrpSpPr>
        <p:grpSpPr>
          <a:xfrm>
            <a:off x="1605643" y="2277161"/>
            <a:ext cx="2362008" cy="4482851"/>
            <a:chOff x="1605643" y="2277157"/>
            <a:chExt cx="2362008" cy="4482851"/>
          </a:xfrm>
          <a:solidFill>
            <a:schemeClr val="accent4">
              <a:lumMod val="75000"/>
            </a:schemeClr>
          </a:solidFill>
        </p:grpSpPr>
        <p:grpSp>
          <p:nvGrpSpPr>
            <p:cNvPr id="15" name="Group 14"/>
            <p:cNvGrpSpPr/>
            <p:nvPr/>
          </p:nvGrpSpPr>
          <p:grpSpPr>
            <a:xfrm>
              <a:off x="1605643" y="2277157"/>
              <a:ext cx="2362008" cy="3779263"/>
              <a:chOff x="1605643" y="2277157"/>
              <a:chExt cx="2362008" cy="3779263"/>
            </a:xfrm>
            <a:grpFill/>
          </p:grpSpPr>
          <p:sp>
            <p:nvSpPr>
              <p:cNvPr id="6" name="Freeform: Shape 128"/>
              <p:cNvSpPr/>
              <p:nvPr/>
            </p:nvSpPr>
            <p:spPr>
              <a:xfrm>
                <a:off x="1605643" y="2277157"/>
                <a:ext cx="2362008" cy="335280"/>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solidFill>
                <a:schemeClr val="accent4">
                  <a:lumMod val="50000"/>
                </a:schemeClr>
              </a:solidFill>
              <a:ln>
                <a:solidFill>
                  <a:schemeClr val="accent4">
                    <a:lumMod val="50000"/>
                  </a:schemeClr>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en-GB" sz="1200" dirty="0">
                    <a:solidFill>
                      <a:srgbClr val="FFFFFF"/>
                    </a:solidFill>
                    <a:latin typeface="Calibri" panose="020F0502020204030204" pitchFamily="34" charset="0"/>
                    <a:ea typeface="Times New Roman" panose="02020603050405020304" pitchFamily="18" charset="0"/>
                  </a:rPr>
                  <a:t>Initiative 1</a:t>
                </a:r>
                <a:endParaRPr lang="en-US" sz="1200" dirty="0">
                  <a:latin typeface="Times New Roman" panose="02020603050405020304" pitchFamily="18" charset="0"/>
                  <a:ea typeface="Times New Roman" panose="02020603050405020304" pitchFamily="18" charset="0"/>
                </a:endParaRPr>
              </a:p>
            </p:txBody>
          </p:sp>
          <p:sp>
            <p:nvSpPr>
              <p:cNvPr id="7" name="Freeform: Shape 129"/>
              <p:cNvSpPr/>
              <p:nvPr/>
            </p:nvSpPr>
            <p:spPr>
              <a:xfrm>
                <a:off x="1605643" y="2665777"/>
                <a:ext cx="2362008" cy="527640"/>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grpFill/>
              <a:ln>
                <a:solidFill>
                  <a:schemeClr val="accent4">
                    <a:lumMod val="75000"/>
                  </a:schemeClr>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mi-NZ" sz="1100" dirty="0">
                    <a:latin typeface="Calibri" panose="020F0502020204030204" pitchFamily="34" charset="0"/>
                    <a:ea typeface="Times New Roman" panose="02020603050405020304" pitchFamily="18" charset="0"/>
                    <a:cs typeface="Calibri" panose="020F0502020204030204" pitchFamily="34" charset="0"/>
                  </a:rPr>
                  <a:t>Grow individual ability to design effective learning for diverse learners</a:t>
                </a:r>
                <a:endParaRPr lang="en-US" sz="1100" dirty="0">
                  <a:latin typeface="Calibri" panose="020F0502020204030204" pitchFamily="34" charset="0"/>
                  <a:ea typeface="Times New Roman" panose="02020603050405020304" pitchFamily="18" charset="0"/>
                  <a:cs typeface="Calibri" panose="020F0502020204030204" pitchFamily="34" charset="0"/>
                </a:endParaRPr>
              </a:p>
            </p:txBody>
          </p:sp>
          <p:sp>
            <p:nvSpPr>
              <p:cNvPr id="9" name="Freeform: Shape 127"/>
              <p:cNvSpPr/>
              <p:nvPr/>
            </p:nvSpPr>
            <p:spPr>
              <a:xfrm>
                <a:off x="1605643" y="3242653"/>
                <a:ext cx="2362008" cy="2813767"/>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solidFill>
                <a:schemeClr val="accent4">
                  <a:lumMod val="75000"/>
                  <a:alpha val="50000"/>
                </a:schemeClr>
              </a:solidFill>
              <a:ln>
                <a:solidFill>
                  <a:schemeClr val="accent4">
                    <a:lumMod val="75000"/>
                  </a:schemeClr>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58738" indent="-58738">
                  <a:lnSpc>
                    <a:spcPct val="90000"/>
                  </a:lnSpc>
                  <a:buFont typeface="Arial" panose="020B0604020202020204" pitchFamily="34" charset="0"/>
                  <a:buChar char="•"/>
                  <a:tabLst>
                    <a:tab pos="180340" algn="l"/>
                  </a:tabLst>
                </a:pPr>
                <a:r>
                  <a:rPr lang="en-NZ"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Facilitate quality design for learning professional learning for mentees, whole school planning</a:t>
                </a:r>
              </a:p>
              <a:p>
                <a:pPr marL="58738" indent="-58738">
                  <a:lnSpc>
                    <a:spcPct val="90000"/>
                  </a:lnSpc>
                  <a:buFont typeface="Arial" panose="020B0604020202020204" pitchFamily="34" charset="0"/>
                  <a:buChar char="•"/>
                  <a:tabLst>
                    <a:tab pos="180340" algn="l"/>
                  </a:tabLst>
                </a:pPr>
                <a:r>
                  <a:rPr lang="en-NZ"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Deliberate planning for team meetings to enable quality check in and sharing of best practice</a:t>
                </a:r>
              </a:p>
            </p:txBody>
          </p:sp>
        </p:grpSp>
        <p:sp>
          <p:nvSpPr>
            <p:cNvPr id="22" name="Freeform: Shape 127"/>
            <p:cNvSpPr/>
            <p:nvPr/>
          </p:nvSpPr>
          <p:spPr>
            <a:xfrm>
              <a:off x="1605643" y="6119164"/>
              <a:ext cx="2362008" cy="640844"/>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grpFill/>
            <a:ln>
              <a:solidFill>
                <a:schemeClr val="accent4">
                  <a:lumMod val="75000"/>
                </a:schemeClr>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a:lnSpc>
                  <a:spcPct val="90000"/>
                </a:lnSpc>
                <a:tabLst>
                  <a:tab pos="180340" algn="l"/>
                </a:tabLst>
              </a:pPr>
              <a:r>
                <a:rPr lang="mi-NZ" sz="1000" dirty="0">
                  <a:latin typeface="Calibri" panose="020F0502020204030204" pitchFamily="34" charset="0"/>
                  <a:ea typeface="Times New Roman" panose="02020603050405020304" pitchFamily="18" charset="0"/>
                </a:rPr>
                <a:t>Teachers are highly skilled designers of engaging and challenging learning for their diverse learners</a:t>
              </a:r>
              <a:endParaRPr lang="en-US" sz="1000" dirty="0">
                <a:latin typeface="Calibri" panose="020F0502020204030204" pitchFamily="34" charset="0"/>
                <a:ea typeface="Times New Roman" panose="02020603050405020304" pitchFamily="18" charset="0"/>
              </a:endParaRPr>
            </a:p>
          </p:txBody>
        </p:sp>
      </p:grpSp>
      <p:grpSp>
        <p:nvGrpSpPr>
          <p:cNvPr id="24" name="Group 23"/>
          <p:cNvGrpSpPr/>
          <p:nvPr/>
        </p:nvGrpSpPr>
        <p:grpSpPr>
          <a:xfrm>
            <a:off x="4069323" y="2277161"/>
            <a:ext cx="2362011" cy="4480693"/>
            <a:chOff x="1605640" y="2277157"/>
            <a:chExt cx="2362011" cy="4480693"/>
          </a:xfrm>
          <a:solidFill>
            <a:schemeClr val="accent4">
              <a:lumMod val="75000"/>
            </a:schemeClr>
          </a:solidFill>
        </p:grpSpPr>
        <p:grpSp>
          <p:nvGrpSpPr>
            <p:cNvPr id="25" name="Group 24"/>
            <p:cNvGrpSpPr/>
            <p:nvPr/>
          </p:nvGrpSpPr>
          <p:grpSpPr>
            <a:xfrm>
              <a:off x="1605640" y="2277157"/>
              <a:ext cx="2362011" cy="3779263"/>
              <a:chOff x="1605640" y="2277157"/>
              <a:chExt cx="2362011" cy="3779263"/>
            </a:xfrm>
            <a:grpFill/>
          </p:grpSpPr>
          <p:sp>
            <p:nvSpPr>
              <p:cNvPr id="27" name="Freeform: Shape 128"/>
              <p:cNvSpPr/>
              <p:nvPr/>
            </p:nvSpPr>
            <p:spPr>
              <a:xfrm>
                <a:off x="1605643" y="2277157"/>
                <a:ext cx="2362008" cy="335280"/>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solidFill>
                <a:schemeClr val="accent4">
                  <a:lumMod val="50000"/>
                </a:schemeClr>
              </a:solidFill>
              <a:ln>
                <a:solidFill>
                  <a:schemeClr val="accent4">
                    <a:lumMod val="50000"/>
                  </a:schemeClr>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en-GB" sz="1200" dirty="0">
                    <a:solidFill>
                      <a:srgbClr val="FFFFFF"/>
                    </a:solidFill>
                    <a:latin typeface="Calibri" panose="020F0502020204030204" pitchFamily="34" charset="0"/>
                    <a:ea typeface="Times New Roman" panose="02020603050405020304" pitchFamily="18" charset="0"/>
                  </a:rPr>
                  <a:t>Initiative 2</a:t>
                </a:r>
                <a:endParaRPr lang="en-US" sz="1200" dirty="0">
                  <a:latin typeface="Times New Roman" panose="02020603050405020304" pitchFamily="18" charset="0"/>
                  <a:ea typeface="Times New Roman" panose="02020603050405020304" pitchFamily="18" charset="0"/>
                </a:endParaRPr>
              </a:p>
            </p:txBody>
          </p:sp>
          <p:sp>
            <p:nvSpPr>
              <p:cNvPr id="28" name="Freeform: Shape 129"/>
              <p:cNvSpPr/>
              <p:nvPr/>
            </p:nvSpPr>
            <p:spPr>
              <a:xfrm>
                <a:off x="1605643" y="2665777"/>
                <a:ext cx="2362008" cy="527640"/>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grpFill/>
              <a:ln>
                <a:solidFill>
                  <a:schemeClr val="accent4">
                    <a:lumMod val="75000"/>
                  </a:schemeClr>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mi-NZ" sz="1100" dirty="0">
                    <a:latin typeface="Calibri" panose="020F0502020204030204" pitchFamily="34" charset="0"/>
                    <a:ea typeface="Times New Roman" panose="02020603050405020304" pitchFamily="18" charset="0"/>
                  </a:rPr>
                  <a:t>Use quality feedback on observed practices to ensure strategies are implemented with fidelity</a:t>
                </a:r>
                <a:endParaRPr lang="en-US" sz="1200" dirty="0">
                  <a:latin typeface="Times New Roman" panose="02020603050405020304" pitchFamily="18" charset="0"/>
                  <a:ea typeface="Times New Roman" panose="02020603050405020304" pitchFamily="18" charset="0"/>
                </a:endParaRPr>
              </a:p>
            </p:txBody>
          </p:sp>
          <p:sp>
            <p:nvSpPr>
              <p:cNvPr id="30" name="Freeform: Shape 127"/>
              <p:cNvSpPr/>
              <p:nvPr/>
            </p:nvSpPr>
            <p:spPr>
              <a:xfrm>
                <a:off x="1605640" y="3246753"/>
                <a:ext cx="2362008" cy="2809667"/>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solidFill>
                <a:schemeClr val="accent4">
                  <a:lumMod val="75000"/>
                  <a:alpha val="50000"/>
                </a:schemeClr>
              </a:solidFill>
              <a:ln>
                <a:solidFill>
                  <a:schemeClr val="accent4">
                    <a:lumMod val="75000"/>
                  </a:schemeClr>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58738" indent="-58738">
                  <a:lnSpc>
                    <a:spcPct val="90000"/>
                  </a:lnSpc>
                  <a:buFont typeface="Arial" panose="020B0604020202020204" pitchFamily="34" charset="0"/>
                  <a:buChar char="•"/>
                  <a:tabLst>
                    <a:tab pos="58738" algn="l"/>
                  </a:tabLst>
                </a:pPr>
                <a:r>
                  <a:rPr lang="en-NZ" sz="1000" dirty="0">
                    <a:latin typeface="Calibri" panose="020F0502020204030204" pitchFamily="34" charset="0"/>
                    <a:ea typeface="Times New Roman" panose="02020603050405020304" pitchFamily="18" charset="0"/>
                  </a:rPr>
                  <a:t>Open to Learning conversations PLD during LOL</a:t>
                </a:r>
              </a:p>
              <a:p>
                <a:pPr marL="58738" indent="-58738">
                  <a:lnSpc>
                    <a:spcPct val="90000"/>
                  </a:lnSpc>
                  <a:buFont typeface="Arial" panose="020B0604020202020204" pitchFamily="34" charset="0"/>
                  <a:buChar char="•"/>
                  <a:tabLst>
                    <a:tab pos="58738" algn="l"/>
                  </a:tabLst>
                </a:pPr>
                <a:r>
                  <a:rPr lang="en-NZ" sz="1000" dirty="0">
                    <a:latin typeface="Calibri" panose="020F0502020204030204" pitchFamily="34" charset="0"/>
                    <a:ea typeface="Times New Roman" panose="02020603050405020304" pitchFamily="18" charset="0"/>
                  </a:rPr>
                  <a:t>Relationships Based Learning tool – Mel, Jayne, Dee</a:t>
                </a:r>
              </a:p>
              <a:p>
                <a:pPr marL="58738" indent="-58738">
                  <a:lnSpc>
                    <a:spcPct val="90000"/>
                  </a:lnSpc>
                  <a:buFont typeface="Arial" panose="020B0604020202020204" pitchFamily="34" charset="0"/>
                  <a:buChar char="•"/>
                  <a:tabLst>
                    <a:tab pos="58738" algn="l"/>
                  </a:tabLst>
                </a:pPr>
                <a:r>
                  <a:rPr lang="en-NZ" sz="1000" dirty="0">
                    <a:latin typeface="Calibri" panose="020F0502020204030204" pitchFamily="34" charset="0"/>
                    <a:ea typeface="Times New Roman" panose="02020603050405020304" pitchFamily="18" charset="0"/>
                  </a:rPr>
                  <a:t>Regular targeted observations of classroom practice with student voice</a:t>
                </a:r>
              </a:p>
              <a:p>
                <a:pPr marL="58738" indent="-58738">
                  <a:lnSpc>
                    <a:spcPct val="90000"/>
                  </a:lnSpc>
                  <a:buFont typeface="Arial" panose="020B0604020202020204" pitchFamily="34" charset="0"/>
                  <a:buChar char="•"/>
                  <a:tabLst>
                    <a:tab pos="58738" algn="l"/>
                  </a:tabLst>
                </a:pPr>
                <a:r>
                  <a:rPr lang="en-NZ" sz="1000" dirty="0">
                    <a:latin typeface="Calibri" panose="020F0502020204030204" pitchFamily="34" charset="0"/>
                    <a:ea typeface="Times New Roman" panose="02020603050405020304" pitchFamily="18" charset="0"/>
                  </a:rPr>
                  <a:t>Regular targeted observations of feedback sessions</a:t>
                </a:r>
              </a:p>
              <a:p>
                <a:pPr marL="58738" indent="-58738">
                  <a:lnSpc>
                    <a:spcPct val="90000"/>
                  </a:lnSpc>
                  <a:buFont typeface="Arial" panose="020B0604020202020204" pitchFamily="34" charset="0"/>
                  <a:buChar char="•"/>
                  <a:tabLst>
                    <a:tab pos="58738" algn="l"/>
                  </a:tabLst>
                </a:pPr>
                <a:r>
                  <a:rPr lang="en-NZ" sz="1000" dirty="0">
                    <a:latin typeface="Calibri" panose="020F0502020204030204" pitchFamily="34" charset="0"/>
                    <a:ea typeface="Times New Roman" panose="02020603050405020304" pitchFamily="18" charset="0"/>
                  </a:rPr>
                  <a:t>Prof </a:t>
                </a:r>
                <a:r>
                  <a:rPr lang="en-NZ" sz="1000" dirty="0" err="1">
                    <a:latin typeface="Calibri" panose="020F0502020204030204" pitchFamily="34" charset="0"/>
                    <a:ea typeface="Times New Roman" panose="02020603050405020304" pitchFamily="18" charset="0"/>
                  </a:rPr>
                  <a:t>rdg</a:t>
                </a:r>
                <a:r>
                  <a:rPr lang="en-NZ" sz="1000" dirty="0">
                    <a:latin typeface="Calibri" panose="020F0502020204030204" pitchFamily="34" charset="0"/>
                    <a:ea typeface="Times New Roman" panose="02020603050405020304" pitchFamily="18" charset="0"/>
                  </a:rPr>
                  <a:t>: Teaching to the North East</a:t>
                </a:r>
                <a:endParaRPr lang="en-US" sz="1000" dirty="0">
                  <a:latin typeface="Calibri" panose="020F0502020204030204" pitchFamily="34" charset="0"/>
                  <a:ea typeface="Times New Roman" panose="02020603050405020304" pitchFamily="18" charset="0"/>
                </a:endParaRPr>
              </a:p>
            </p:txBody>
          </p:sp>
        </p:grpSp>
        <p:sp>
          <p:nvSpPr>
            <p:cNvPr id="26" name="Freeform: Shape 127"/>
            <p:cNvSpPr/>
            <p:nvPr/>
          </p:nvSpPr>
          <p:spPr>
            <a:xfrm>
              <a:off x="1605643" y="6119165"/>
              <a:ext cx="2362008" cy="638685"/>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grpFill/>
            <a:ln>
              <a:solidFill>
                <a:schemeClr val="accent4">
                  <a:lumMod val="75000"/>
                </a:schemeClr>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a:lnSpc>
                  <a:spcPct val="90000"/>
                </a:lnSpc>
                <a:tabLst>
                  <a:tab pos="180340" algn="l"/>
                </a:tabLst>
              </a:pPr>
              <a:r>
                <a:rPr lang="mi-NZ" sz="1000" dirty="0">
                  <a:latin typeface="Calibri" panose="020F0502020204030204" pitchFamily="34" charset="0"/>
                  <a:ea typeface="Times New Roman" panose="02020603050405020304" pitchFamily="18" charset="0"/>
                </a:rPr>
                <a:t>Teachers are highly skilled practitioners who are continually improving their teaching</a:t>
              </a:r>
              <a:endParaRPr lang="en-US" sz="1000" dirty="0">
                <a:latin typeface="Calibri" panose="020F0502020204030204" pitchFamily="34" charset="0"/>
                <a:ea typeface="Times New Roman" panose="02020603050405020304" pitchFamily="18" charset="0"/>
              </a:endParaRPr>
            </a:p>
          </p:txBody>
        </p:sp>
      </p:grpSp>
      <p:grpSp>
        <p:nvGrpSpPr>
          <p:cNvPr id="32" name="Group 31"/>
          <p:cNvGrpSpPr/>
          <p:nvPr/>
        </p:nvGrpSpPr>
        <p:grpSpPr>
          <a:xfrm>
            <a:off x="6533001" y="2277157"/>
            <a:ext cx="2362008" cy="4480694"/>
            <a:chOff x="1605643" y="2277157"/>
            <a:chExt cx="2362008" cy="4480694"/>
          </a:xfrm>
          <a:solidFill>
            <a:schemeClr val="accent4">
              <a:lumMod val="75000"/>
            </a:schemeClr>
          </a:solidFill>
        </p:grpSpPr>
        <p:grpSp>
          <p:nvGrpSpPr>
            <p:cNvPr id="33" name="Group 32"/>
            <p:cNvGrpSpPr/>
            <p:nvPr/>
          </p:nvGrpSpPr>
          <p:grpSpPr>
            <a:xfrm>
              <a:off x="1605643" y="2277157"/>
              <a:ext cx="2362008" cy="3779267"/>
              <a:chOff x="1605643" y="2277157"/>
              <a:chExt cx="2362008" cy="3779267"/>
            </a:xfrm>
            <a:grpFill/>
          </p:grpSpPr>
          <p:sp>
            <p:nvSpPr>
              <p:cNvPr id="35" name="Freeform: Shape 128"/>
              <p:cNvSpPr/>
              <p:nvPr/>
            </p:nvSpPr>
            <p:spPr>
              <a:xfrm>
                <a:off x="1605643" y="2277157"/>
                <a:ext cx="2362008" cy="335280"/>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solidFill>
                <a:schemeClr val="accent4">
                  <a:lumMod val="50000"/>
                </a:schemeClr>
              </a:solidFill>
              <a:ln>
                <a:solidFill>
                  <a:schemeClr val="accent4">
                    <a:lumMod val="50000"/>
                  </a:schemeClr>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en-GB" sz="1200" dirty="0">
                    <a:solidFill>
                      <a:srgbClr val="FFFFFF"/>
                    </a:solidFill>
                    <a:latin typeface="Calibri" panose="020F0502020204030204" pitchFamily="34" charset="0"/>
                    <a:ea typeface="Times New Roman" panose="02020603050405020304" pitchFamily="18" charset="0"/>
                  </a:rPr>
                  <a:t>Initiative 3</a:t>
                </a:r>
                <a:endParaRPr lang="en-US" sz="1200" dirty="0">
                  <a:latin typeface="Times New Roman" panose="02020603050405020304" pitchFamily="18" charset="0"/>
                  <a:ea typeface="Times New Roman" panose="02020603050405020304" pitchFamily="18" charset="0"/>
                </a:endParaRPr>
              </a:p>
            </p:txBody>
          </p:sp>
          <p:sp>
            <p:nvSpPr>
              <p:cNvPr id="36" name="Freeform: Shape 129"/>
              <p:cNvSpPr/>
              <p:nvPr/>
            </p:nvSpPr>
            <p:spPr>
              <a:xfrm>
                <a:off x="1605643" y="2665777"/>
                <a:ext cx="2362008" cy="527640"/>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grpFill/>
              <a:ln>
                <a:solidFill>
                  <a:schemeClr val="accent4">
                    <a:lumMod val="75000"/>
                  </a:schemeClr>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mi-NZ" sz="1050" dirty="0">
                    <a:latin typeface="Calibri" panose="020F0502020204030204" pitchFamily="34" charset="0"/>
                    <a:ea typeface="Times New Roman" panose="02020603050405020304" pitchFamily="18" charset="0"/>
                  </a:rPr>
                  <a:t>Lead evidence-based talanoa focused on positive impact for learners</a:t>
                </a:r>
                <a:endParaRPr lang="en-US" sz="1100" dirty="0">
                  <a:latin typeface="Times New Roman" panose="02020603050405020304" pitchFamily="18" charset="0"/>
                  <a:ea typeface="Times New Roman" panose="02020603050405020304" pitchFamily="18" charset="0"/>
                </a:endParaRPr>
              </a:p>
            </p:txBody>
          </p:sp>
          <p:sp>
            <p:nvSpPr>
              <p:cNvPr id="38" name="Freeform: Shape 127"/>
              <p:cNvSpPr/>
              <p:nvPr/>
            </p:nvSpPr>
            <p:spPr>
              <a:xfrm>
                <a:off x="1605643" y="3246757"/>
                <a:ext cx="2362008" cy="2809667"/>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solidFill>
                <a:schemeClr val="accent4">
                  <a:lumMod val="75000"/>
                  <a:alpha val="50000"/>
                </a:schemeClr>
              </a:solidFill>
              <a:ln>
                <a:solidFill>
                  <a:schemeClr val="accent4">
                    <a:lumMod val="75000"/>
                  </a:schemeClr>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58738" indent="-58738">
                  <a:lnSpc>
                    <a:spcPct val="90000"/>
                  </a:lnSpc>
                  <a:buFont typeface="Arial" panose="020B0604020202020204" pitchFamily="34" charset="0"/>
                  <a:buChar char="•"/>
                  <a:tabLst>
                    <a:tab pos="58738" algn="l"/>
                  </a:tabLst>
                </a:pPr>
                <a:r>
                  <a:rPr lang="en-NZ" sz="1000" dirty="0">
                    <a:latin typeface="Calibri" panose="020F0502020204030204" pitchFamily="34" charset="0"/>
                    <a:ea typeface="Times New Roman" panose="02020603050405020304" pitchFamily="18" charset="0"/>
                  </a:rPr>
                  <a:t>Open to Learning conversations PLD during LOL</a:t>
                </a:r>
              </a:p>
              <a:p>
                <a:pPr marL="58738" indent="-58738">
                  <a:lnSpc>
                    <a:spcPct val="90000"/>
                  </a:lnSpc>
                  <a:buFont typeface="Arial" panose="020B0604020202020204" pitchFamily="34" charset="0"/>
                  <a:buChar char="•"/>
                  <a:tabLst>
                    <a:tab pos="58738" algn="l"/>
                  </a:tabLst>
                </a:pPr>
                <a:r>
                  <a:rPr lang="en-NZ"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Deliberate planning for team meetings to enable evidence based </a:t>
                </a:r>
                <a:r>
                  <a:rPr lang="en-NZ"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talanoa</a:t>
                </a:r>
                <a:endParaRPr lang="en-NZ" sz="1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marL="58738" indent="-58738">
                  <a:lnSpc>
                    <a:spcPct val="90000"/>
                  </a:lnSpc>
                  <a:buFont typeface="Arial" panose="020B0604020202020204" pitchFamily="34" charset="0"/>
                  <a:buChar char="•"/>
                  <a:tabLst>
                    <a:tab pos="58738" algn="l"/>
                  </a:tabLst>
                </a:pPr>
                <a:r>
                  <a:rPr lang="en-NZ"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Dare to lead PLD – Jayne, Mel</a:t>
                </a:r>
                <a:endParaRPr lang="en-NZ" sz="1000" dirty="0">
                  <a:latin typeface="Calibri" panose="020F0502020204030204" pitchFamily="34" charset="0"/>
                  <a:ea typeface="Times New Roman" panose="02020603050405020304" pitchFamily="18" charset="0"/>
                </a:endParaRPr>
              </a:p>
              <a:p>
                <a:pPr marL="58738" indent="-58738">
                  <a:lnSpc>
                    <a:spcPct val="90000"/>
                  </a:lnSpc>
                  <a:buFont typeface="Arial" panose="020B0604020202020204" pitchFamily="34" charset="0"/>
                  <a:buChar char="•"/>
                  <a:tabLst>
                    <a:tab pos="58738" algn="l"/>
                  </a:tabLst>
                </a:pPr>
                <a:endParaRPr lang="en-NZ" sz="1000" dirty="0">
                  <a:latin typeface="Calibri" panose="020F0502020204030204" pitchFamily="34" charset="0"/>
                  <a:ea typeface="Times New Roman" panose="02020603050405020304" pitchFamily="18" charset="0"/>
                </a:endParaRPr>
              </a:p>
              <a:p>
                <a:pPr marL="58738" indent="-58738">
                  <a:lnSpc>
                    <a:spcPct val="90000"/>
                  </a:lnSpc>
                  <a:buFont typeface="Arial" panose="020B0604020202020204" pitchFamily="34" charset="0"/>
                  <a:buChar char="•"/>
                  <a:tabLst>
                    <a:tab pos="58738" algn="l"/>
                  </a:tabLst>
                </a:pPr>
                <a:endParaRPr lang="en-NZ" sz="1000" dirty="0">
                  <a:latin typeface="Calibri" panose="020F0502020204030204" pitchFamily="34" charset="0"/>
                  <a:ea typeface="Times New Roman" panose="02020603050405020304" pitchFamily="18" charset="0"/>
                </a:endParaRPr>
              </a:p>
            </p:txBody>
          </p:sp>
        </p:grpSp>
        <p:sp>
          <p:nvSpPr>
            <p:cNvPr id="34" name="Freeform: Shape 127"/>
            <p:cNvSpPr/>
            <p:nvPr/>
          </p:nvSpPr>
          <p:spPr>
            <a:xfrm>
              <a:off x="1605643" y="6119165"/>
              <a:ext cx="2362008" cy="638686"/>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grpFill/>
            <a:ln>
              <a:solidFill>
                <a:schemeClr val="accent4">
                  <a:lumMod val="75000"/>
                </a:schemeClr>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a:lnSpc>
                  <a:spcPct val="90000"/>
                </a:lnSpc>
                <a:tabLst>
                  <a:tab pos="180340" algn="l"/>
                </a:tabLst>
              </a:pPr>
              <a:r>
                <a:rPr lang="mi-NZ" sz="1000" dirty="0">
                  <a:latin typeface="Calibri" panose="020F0502020204030204" pitchFamily="34" charset="0"/>
                  <a:ea typeface="Times New Roman" panose="02020603050405020304" pitchFamily="18" charset="0"/>
                </a:rPr>
                <a:t>Teachers are highly skilled practitioners who are making a positive impact on individual and collective student outcomes</a:t>
              </a:r>
              <a:endParaRPr lang="en-US" sz="1000" dirty="0">
                <a:latin typeface="Calibri" panose="020F0502020204030204" pitchFamily="34" charset="0"/>
                <a:ea typeface="Times New Roman" panose="02020603050405020304" pitchFamily="18" charset="0"/>
              </a:endParaRPr>
            </a:p>
          </p:txBody>
        </p:sp>
      </p:grpSp>
      <p:grpSp>
        <p:nvGrpSpPr>
          <p:cNvPr id="4" name="Group 3">
            <a:extLst>
              <a:ext uri="{FF2B5EF4-FFF2-40B4-BE49-F238E27FC236}">
                <a16:creationId xmlns:a16="http://schemas.microsoft.com/office/drawing/2014/main" id="{A6991FDE-6A2E-3BC2-E51A-C622029DA385}"/>
              </a:ext>
            </a:extLst>
          </p:cNvPr>
          <p:cNvGrpSpPr/>
          <p:nvPr/>
        </p:nvGrpSpPr>
        <p:grpSpPr>
          <a:xfrm>
            <a:off x="8996676" y="2277157"/>
            <a:ext cx="2362008" cy="4480694"/>
            <a:chOff x="1605643" y="2277157"/>
            <a:chExt cx="2362008" cy="4480694"/>
          </a:xfrm>
          <a:solidFill>
            <a:schemeClr val="accent4">
              <a:lumMod val="75000"/>
            </a:schemeClr>
          </a:solidFill>
        </p:grpSpPr>
        <p:grpSp>
          <p:nvGrpSpPr>
            <p:cNvPr id="5" name="Group 4">
              <a:extLst>
                <a:ext uri="{FF2B5EF4-FFF2-40B4-BE49-F238E27FC236}">
                  <a16:creationId xmlns:a16="http://schemas.microsoft.com/office/drawing/2014/main" id="{F4A2C478-1788-7E4E-4A30-C889D47991E2}"/>
                </a:ext>
              </a:extLst>
            </p:cNvPr>
            <p:cNvGrpSpPr/>
            <p:nvPr/>
          </p:nvGrpSpPr>
          <p:grpSpPr>
            <a:xfrm>
              <a:off x="1605643" y="2277157"/>
              <a:ext cx="2362008" cy="3779267"/>
              <a:chOff x="1605643" y="2277157"/>
              <a:chExt cx="2362008" cy="3779267"/>
            </a:xfrm>
            <a:grpFill/>
          </p:grpSpPr>
          <p:sp>
            <p:nvSpPr>
              <p:cNvPr id="10" name="Freeform: Shape 128">
                <a:extLst>
                  <a:ext uri="{FF2B5EF4-FFF2-40B4-BE49-F238E27FC236}">
                    <a16:creationId xmlns:a16="http://schemas.microsoft.com/office/drawing/2014/main" id="{70EBF03C-746A-1A62-DB0E-796C91095E01}"/>
                  </a:ext>
                </a:extLst>
              </p:cNvPr>
              <p:cNvSpPr/>
              <p:nvPr/>
            </p:nvSpPr>
            <p:spPr>
              <a:xfrm>
                <a:off x="1605643" y="2277157"/>
                <a:ext cx="2362008" cy="335280"/>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solidFill>
                <a:schemeClr val="accent4">
                  <a:lumMod val="50000"/>
                </a:schemeClr>
              </a:solidFill>
              <a:ln>
                <a:solidFill>
                  <a:schemeClr val="accent4">
                    <a:lumMod val="50000"/>
                  </a:schemeClr>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en-GB" sz="1200" dirty="0">
                    <a:solidFill>
                      <a:srgbClr val="FFFFFF"/>
                    </a:solidFill>
                    <a:latin typeface="Calibri" panose="020F0502020204030204" pitchFamily="34" charset="0"/>
                    <a:ea typeface="Times New Roman" panose="02020603050405020304" pitchFamily="18" charset="0"/>
                  </a:rPr>
                  <a:t>Initiative 4</a:t>
                </a:r>
                <a:endParaRPr lang="en-US" sz="1200" dirty="0">
                  <a:latin typeface="Times New Roman" panose="02020603050405020304" pitchFamily="18" charset="0"/>
                  <a:ea typeface="Times New Roman" panose="02020603050405020304" pitchFamily="18" charset="0"/>
                </a:endParaRPr>
              </a:p>
            </p:txBody>
          </p:sp>
          <p:sp>
            <p:nvSpPr>
              <p:cNvPr id="11" name="Freeform: Shape 129">
                <a:extLst>
                  <a:ext uri="{FF2B5EF4-FFF2-40B4-BE49-F238E27FC236}">
                    <a16:creationId xmlns:a16="http://schemas.microsoft.com/office/drawing/2014/main" id="{A49C8D06-BC0F-403C-AB72-0150E70E812B}"/>
                  </a:ext>
                </a:extLst>
              </p:cNvPr>
              <p:cNvSpPr/>
              <p:nvPr/>
            </p:nvSpPr>
            <p:spPr>
              <a:xfrm>
                <a:off x="1605643" y="2665777"/>
                <a:ext cx="2362008" cy="527640"/>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grpFill/>
              <a:ln>
                <a:solidFill>
                  <a:schemeClr val="accent4">
                    <a:lumMod val="75000"/>
                  </a:schemeClr>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en-US" sz="1050" dirty="0">
                    <a:latin typeface="Calibri" panose="020F0502020204030204" pitchFamily="34" charset="0"/>
                    <a:ea typeface="Times New Roman" panose="02020603050405020304" pitchFamily="18" charset="0"/>
                    <a:cs typeface="Calibri" panose="020F0502020204030204" pitchFamily="34" charset="0"/>
                  </a:rPr>
                  <a:t>Use a range of evidence to strategically grow areas of need and/or responsibility</a:t>
                </a:r>
              </a:p>
            </p:txBody>
          </p:sp>
          <p:sp>
            <p:nvSpPr>
              <p:cNvPr id="13" name="Freeform: Shape 127">
                <a:extLst>
                  <a:ext uri="{FF2B5EF4-FFF2-40B4-BE49-F238E27FC236}">
                    <a16:creationId xmlns:a16="http://schemas.microsoft.com/office/drawing/2014/main" id="{5CCB40F8-F210-459F-6C15-5EBC5A65E409}"/>
                  </a:ext>
                </a:extLst>
              </p:cNvPr>
              <p:cNvSpPr/>
              <p:nvPr/>
            </p:nvSpPr>
            <p:spPr>
              <a:xfrm>
                <a:off x="1605643" y="3246757"/>
                <a:ext cx="2362008" cy="2809667"/>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solidFill>
                <a:schemeClr val="accent4">
                  <a:lumMod val="75000"/>
                  <a:alpha val="50000"/>
                </a:schemeClr>
              </a:solidFill>
              <a:ln>
                <a:solidFill>
                  <a:schemeClr val="accent4">
                    <a:lumMod val="75000"/>
                  </a:schemeClr>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58738" indent="-58738">
                  <a:lnSpc>
                    <a:spcPct val="90000"/>
                  </a:lnSpc>
                  <a:buFont typeface="Arial" panose="020B0604020202020204" pitchFamily="34" charset="0"/>
                  <a:buChar char="•"/>
                  <a:tabLst>
                    <a:tab pos="58738" algn="l"/>
                  </a:tabLst>
                </a:pPr>
                <a:r>
                  <a:rPr lang="en-NZ" sz="1000" dirty="0">
                    <a:latin typeface="Calibri" panose="020F0502020204030204" pitchFamily="34" charset="0"/>
                    <a:ea typeface="Times New Roman" panose="02020603050405020304" pitchFamily="18" charset="0"/>
                  </a:rPr>
                  <a:t>Develop a 1 year improvement plan for areas of responsibility</a:t>
                </a:r>
              </a:p>
              <a:p>
                <a:pPr marL="58738" indent="-58738">
                  <a:lnSpc>
                    <a:spcPct val="90000"/>
                  </a:lnSpc>
                  <a:buFont typeface="Arial" panose="020B0604020202020204" pitchFamily="34" charset="0"/>
                  <a:buChar char="•"/>
                  <a:tabLst>
                    <a:tab pos="58738" algn="l"/>
                  </a:tabLst>
                </a:pPr>
                <a:r>
                  <a:rPr lang="en-NZ" sz="1000" dirty="0">
                    <a:latin typeface="Calibri" panose="020F0502020204030204" pitchFamily="34" charset="0"/>
                    <a:ea typeface="Times New Roman" panose="02020603050405020304" pitchFamily="18" charset="0"/>
                  </a:rPr>
                  <a:t>Regularly monitor and review improvement plan</a:t>
                </a:r>
              </a:p>
              <a:p>
                <a:pPr marL="58738" indent="-58738">
                  <a:lnSpc>
                    <a:spcPct val="90000"/>
                  </a:lnSpc>
                  <a:buFont typeface="Arial" panose="020B0604020202020204" pitchFamily="34" charset="0"/>
                  <a:buChar char="•"/>
                  <a:tabLst>
                    <a:tab pos="58738" algn="l"/>
                  </a:tabLst>
                </a:pPr>
                <a:r>
                  <a:rPr lang="en-NZ" sz="1000" dirty="0">
                    <a:latin typeface="Calibri" panose="020F0502020204030204" pitchFamily="34" charset="0"/>
                    <a:ea typeface="Times New Roman" panose="02020603050405020304" pitchFamily="18" charset="0"/>
                  </a:rPr>
                  <a:t>Develop process for Professional Growth Cycle </a:t>
                </a:r>
                <a:r>
                  <a:rPr lang="en-NZ" sz="1000" dirty="0" err="1">
                    <a:latin typeface="Calibri" panose="020F0502020204030204" pitchFamily="34" charset="0"/>
                    <a:ea typeface="Times New Roman" panose="02020603050405020304" pitchFamily="18" charset="0"/>
                  </a:rPr>
                  <a:t>talanoa</a:t>
                </a:r>
                <a:r>
                  <a:rPr lang="en-NZ" sz="1000" dirty="0">
                    <a:latin typeface="Calibri" panose="020F0502020204030204" pitchFamily="34" charset="0"/>
                    <a:ea typeface="Times New Roman" panose="02020603050405020304" pitchFamily="18" charset="0"/>
                  </a:rPr>
                  <a:t>, sharing, observations</a:t>
                </a:r>
              </a:p>
              <a:p>
                <a:pPr marL="58738" indent="-58738">
                  <a:lnSpc>
                    <a:spcPct val="90000"/>
                  </a:lnSpc>
                  <a:buFont typeface="Arial" panose="020B0604020202020204" pitchFamily="34" charset="0"/>
                  <a:buChar char="•"/>
                  <a:tabLst>
                    <a:tab pos="58738" algn="l"/>
                  </a:tabLst>
                </a:pPr>
                <a:r>
                  <a:rPr lang="en-NZ" sz="1000" dirty="0">
                    <a:latin typeface="Calibri" panose="020F0502020204030204" pitchFamily="34" charset="0"/>
                    <a:ea typeface="Times New Roman" panose="02020603050405020304" pitchFamily="18" charset="0"/>
                  </a:rPr>
                  <a:t>Keep up with relevant changes in Curriculum Refresh programme</a:t>
                </a:r>
              </a:p>
            </p:txBody>
          </p:sp>
        </p:grpSp>
        <p:sp>
          <p:nvSpPr>
            <p:cNvPr id="8" name="Freeform: Shape 127">
              <a:extLst>
                <a:ext uri="{FF2B5EF4-FFF2-40B4-BE49-F238E27FC236}">
                  <a16:creationId xmlns:a16="http://schemas.microsoft.com/office/drawing/2014/main" id="{FBACC653-259C-4CFB-0F43-DD72E48AD61C}"/>
                </a:ext>
              </a:extLst>
            </p:cNvPr>
            <p:cNvSpPr/>
            <p:nvPr/>
          </p:nvSpPr>
          <p:spPr>
            <a:xfrm>
              <a:off x="1605643" y="6119165"/>
              <a:ext cx="2362008" cy="638686"/>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grpFill/>
            <a:ln>
              <a:solidFill>
                <a:schemeClr val="accent4">
                  <a:lumMod val="75000"/>
                </a:schemeClr>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a:lnSpc>
                  <a:spcPct val="90000"/>
                </a:lnSpc>
                <a:tabLst>
                  <a:tab pos="180340" algn="l"/>
                </a:tabLst>
              </a:pPr>
              <a:r>
                <a:rPr lang="mi-NZ" sz="1000" dirty="0">
                  <a:latin typeface="Calibri" panose="020F0502020204030204" pitchFamily="34" charset="0"/>
                  <a:ea typeface="Times New Roman" panose="02020603050405020304" pitchFamily="18" charset="0"/>
                </a:rPr>
                <a:t>Teachers and leaders are reflective practitioners who drive their own and others’ learning </a:t>
              </a:r>
              <a:endParaRPr lang="en-US" sz="1000" dirty="0">
                <a:latin typeface="Calibri" panose="020F0502020204030204" pitchFamily="34" charset="0"/>
                <a:ea typeface="Times New Roman" panose="02020603050405020304" pitchFamily="18" charset="0"/>
              </a:endParaRPr>
            </a:p>
          </p:txBody>
        </p:sp>
      </p:grpSp>
    </p:spTree>
    <p:extLst>
      <p:ext uri="{BB962C8B-B14F-4D97-AF65-F5344CB8AC3E}">
        <p14:creationId xmlns:p14="http://schemas.microsoft.com/office/powerpoint/2010/main" val="2441064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81428"/>
            <a:ext cx="10571998" cy="970450"/>
          </a:xfrm>
          <a:noFill/>
          <a:ln>
            <a:noFill/>
          </a:ln>
        </p:spPr>
        <p:txBody>
          <a:bodyPr/>
          <a:lstStyle/>
          <a:p>
            <a:r>
              <a:rPr lang="mi-NZ" dirty="0"/>
              <a:t>Goal 3: Active learners</a:t>
            </a:r>
            <a:endParaRPr lang="en-US" dirty="0"/>
          </a:p>
        </p:txBody>
      </p:sp>
      <p:sp>
        <p:nvSpPr>
          <p:cNvPr id="3" name="Title 1"/>
          <p:cNvSpPr txBox="1">
            <a:spLocks/>
          </p:cNvSpPr>
          <p:nvPr/>
        </p:nvSpPr>
        <p:spPr>
          <a:xfrm>
            <a:off x="810000" y="1063278"/>
            <a:ext cx="11242663" cy="559208"/>
          </a:xfrm>
          <a:prstGeom prst="rect">
            <a:avLst/>
          </a:prstGeom>
          <a:noFill/>
          <a:ln>
            <a:noFill/>
          </a:ln>
          <a:effectLst>
            <a:outerShdw blurRad="50800" dir="14400000">
              <a:srgbClr val="000000">
                <a:alpha val="60000"/>
              </a:srgbClr>
            </a:outerShdw>
          </a:effectLst>
        </p:spPr>
        <p:txBody>
          <a:bodyPr vert="horz" lIns="91440" tIns="45720" rIns="91440" bIns="45720" rtlCol="0" anchor="t">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mi-NZ" sz="2000" dirty="0"/>
              <a:t>Active learners who maximise all opportunities to grow &amp; embed knowledge, skills &amp; understandings</a:t>
            </a:r>
            <a:endParaRPr lang="en-US" sz="2000" dirty="0"/>
          </a:p>
        </p:txBody>
      </p:sp>
      <p:sp>
        <p:nvSpPr>
          <p:cNvPr id="12" name="TextBox 11"/>
          <p:cNvSpPr txBox="1"/>
          <p:nvPr/>
        </p:nvSpPr>
        <p:spPr>
          <a:xfrm>
            <a:off x="162598" y="3242653"/>
            <a:ext cx="1341371" cy="276999"/>
          </a:xfrm>
          <a:prstGeom prst="rect">
            <a:avLst/>
          </a:prstGeom>
          <a:noFill/>
          <a:ln>
            <a:solidFill>
              <a:schemeClr val="accent1"/>
            </a:solidFill>
          </a:ln>
        </p:spPr>
        <p:txBody>
          <a:bodyPr wrap="square" rtlCol="0">
            <a:spAutoFit/>
          </a:bodyPr>
          <a:lstStyle/>
          <a:p>
            <a:pPr algn="ctr"/>
            <a:r>
              <a:rPr lang="en-NZ" sz="1200" b="1" dirty="0">
                <a:solidFill>
                  <a:schemeClr val="bg1"/>
                </a:solidFill>
              </a:rPr>
              <a:t>2023</a:t>
            </a:r>
          </a:p>
        </p:txBody>
      </p:sp>
      <p:sp>
        <p:nvSpPr>
          <p:cNvPr id="14" name="TextBox 13"/>
          <p:cNvSpPr txBox="1"/>
          <p:nvPr/>
        </p:nvSpPr>
        <p:spPr>
          <a:xfrm>
            <a:off x="162599" y="6148546"/>
            <a:ext cx="1341371" cy="276999"/>
          </a:xfrm>
          <a:prstGeom prst="rect">
            <a:avLst/>
          </a:prstGeom>
          <a:noFill/>
          <a:ln>
            <a:solidFill>
              <a:schemeClr val="accent1"/>
            </a:solidFill>
          </a:ln>
        </p:spPr>
        <p:txBody>
          <a:bodyPr wrap="square" rtlCol="0">
            <a:spAutoFit/>
          </a:bodyPr>
          <a:lstStyle/>
          <a:p>
            <a:pPr algn="ctr"/>
            <a:r>
              <a:rPr lang="en-NZ" sz="1200" b="1" dirty="0">
                <a:solidFill>
                  <a:schemeClr val="bg1"/>
                </a:solidFill>
              </a:rPr>
              <a:t>Measures</a:t>
            </a:r>
          </a:p>
        </p:txBody>
      </p:sp>
      <p:grpSp>
        <p:nvGrpSpPr>
          <p:cNvPr id="23" name="Group 22"/>
          <p:cNvGrpSpPr/>
          <p:nvPr/>
        </p:nvGrpSpPr>
        <p:grpSpPr>
          <a:xfrm>
            <a:off x="8950059" y="2268709"/>
            <a:ext cx="2362008" cy="4476590"/>
            <a:chOff x="1605643" y="2277157"/>
            <a:chExt cx="2362008" cy="4476590"/>
          </a:xfrm>
          <a:solidFill>
            <a:schemeClr val="accent3">
              <a:lumMod val="50000"/>
            </a:schemeClr>
          </a:solidFill>
        </p:grpSpPr>
        <p:grpSp>
          <p:nvGrpSpPr>
            <p:cNvPr id="15" name="Group 14"/>
            <p:cNvGrpSpPr/>
            <p:nvPr/>
          </p:nvGrpSpPr>
          <p:grpSpPr>
            <a:xfrm>
              <a:off x="1605643" y="2277157"/>
              <a:ext cx="2362008" cy="916260"/>
              <a:chOff x="1605643" y="2277157"/>
              <a:chExt cx="2362008" cy="916260"/>
            </a:xfrm>
            <a:grpFill/>
          </p:grpSpPr>
          <p:sp>
            <p:nvSpPr>
              <p:cNvPr id="6" name="Freeform: Shape 128"/>
              <p:cNvSpPr/>
              <p:nvPr/>
            </p:nvSpPr>
            <p:spPr>
              <a:xfrm>
                <a:off x="1605643" y="2277157"/>
                <a:ext cx="2362008" cy="335280"/>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solidFill>
                <a:srgbClr val="336600"/>
              </a:solidFill>
              <a:ln>
                <a:solidFill>
                  <a:schemeClr val="accent3">
                    <a:lumMod val="50000"/>
                  </a:schemeClr>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en-GB" sz="1200" dirty="0">
                    <a:solidFill>
                      <a:srgbClr val="FFFFFF"/>
                    </a:solidFill>
                    <a:latin typeface="Calibri" panose="020F0502020204030204" pitchFamily="34" charset="0"/>
                    <a:ea typeface="Times New Roman" panose="02020603050405020304" pitchFamily="18" charset="0"/>
                  </a:rPr>
                  <a:t>Initiative 4</a:t>
                </a:r>
                <a:endParaRPr lang="en-US" sz="1200" dirty="0">
                  <a:latin typeface="Times New Roman" panose="02020603050405020304" pitchFamily="18" charset="0"/>
                  <a:ea typeface="Times New Roman" panose="02020603050405020304" pitchFamily="18" charset="0"/>
                </a:endParaRPr>
              </a:p>
            </p:txBody>
          </p:sp>
          <p:sp>
            <p:nvSpPr>
              <p:cNvPr id="7" name="Freeform: Shape 129"/>
              <p:cNvSpPr/>
              <p:nvPr/>
            </p:nvSpPr>
            <p:spPr>
              <a:xfrm>
                <a:off x="1605643" y="2665777"/>
                <a:ext cx="2362008" cy="527640"/>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grpFill/>
              <a:ln>
                <a:solidFill>
                  <a:schemeClr val="accent3">
                    <a:lumMod val="50000"/>
                  </a:schemeClr>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en-US" sz="1100" dirty="0">
                    <a:latin typeface="Calibri" panose="020F0502020204030204" pitchFamily="34" charset="0"/>
                    <a:ea typeface="Times New Roman" panose="02020603050405020304" pitchFamily="18" charset="0"/>
                    <a:cs typeface="Calibri" panose="020F0502020204030204" pitchFamily="34" charset="0"/>
                  </a:rPr>
                  <a:t>Grow the ability to think outside the box and the courage needed to apply this thinking</a:t>
                </a:r>
              </a:p>
            </p:txBody>
          </p:sp>
        </p:grpSp>
        <p:sp>
          <p:nvSpPr>
            <p:cNvPr id="22" name="Freeform: Shape 127"/>
            <p:cNvSpPr/>
            <p:nvPr/>
          </p:nvSpPr>
          <p:spPr>
            <a:xfrm>
              <a:off x="1605643" y="6152142"/>
              <a:ext cx="2362008" cy="601605"/>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grpFill/>
            <a:ln>
              <a:solidFill>
                <a:schemeClr val="accent3">
                  <a:lumMod val="50000"/>
                </a:schemeClr>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a:lnSpc>
                  <a:spcPct val="90000"/>
                </a:lnSpc>
                <a:tabLst>
                  <a:tab pos="180340" algn="l"/>
                </a:tabLst>
              </a:pPr>
              <a:r>
                <a:rPr lang="en-NZ" sz="1000" dirty="0">
                  <a:solidFill>
                    <a:schemeClr val="tx1"/>
                  </a:solidFill>
                  <a:latin typeface="Calibri" panose="020F0502020204030204" pitchFamily="34" charset="0"/>
                  <a:ea typeface="Times New Roman" panose="02020603050405020304" pitchFamily="18" charset="0"/>
                </a:rPr>
                <a:t>Students are assessment literate and able to track &amp; drive own learning – ‘Creativity’ in Graduate Profile</a:t>
              </a:r>
            </a:p>
          </p:txBody>
        </p:sp>
      </p:grpSp>
      <p:grpSp>
        <p:nvGrpSpPr>
          <p:cNvPr id="24" name="Group 23"/>
          <p:cNvGrpSpPr/>
          <p:nvPr/>
        </p:nvGrpSpPr>
        <p:grpSpPr>
          <a:xfrm>
            <a:off x="1593987" y="2273054"/>
            <a:ext cx="2362008" cy="4480693"/>
            <a:chOff x="1605643" y="2277157"/>
            <a:chExt cx="2362008" cy="4480693"/>
          </a:xfrm>
          <a:solidFill>
            <a:schemeClr val="accent3">
              <a:lumMod val="50000"/>
            </a:schemeClr>
          </a:solidFill>
        </p:grpSpPr>
        <p:grpSp>
          <p:nvGrpSpPr>
            <p:cNvPr id="25" name="Group 24"/>
            <p:cNvGrpSpPr/>
            <p:nvPr/>
          </p:nvGrpSpPr>
          <p:grpSpPr>
            <a:xfrm>
              <a:off x="1605643" y="2277157"/>
              <a:ext cx="2362008" cy="3817806"/>
              <a:chOff x="1605643" y="2277157"/>
              <a:chExt cx="2362008" cy="3817806"/>
            </a:xfrm>
            <a:grpFill/>
          </p:grpSpPr>
          <p:sp>
            <p:nvSpPr>
              <p:cNvPr id="27" name="Freeform: Shape 128"/>
              <p:cNvSpPr/>
              <p:nvPr/>
            </p:nvSpPr>
            <p:spPr>
              <a:xfrm>
                <a:off x="1605643" y="2277157"/>
                <a:ext cx="2362008" cy="335280"/>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solidFill>
                <a:srgbClr val="336600"/>
              </a:solidFill>
              <a:ln>
                <a:solidFill>
                  <a:schemeClr val="accent3">
                    <a:lumMod val="50000"/>
                  </a:schemeClr>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en-GB" sz="1200" dirty="0">
                    <a:solidFill>
                      <a:srgbClr val="FFFFFF"/>
                    </a:solidFill>
                    <a:latin typeface="Calibri" panose="020F0502020204030204" pitchFamily="34" charset="0"/>
                    <a:ea typeface="Times New Roman" panose="02020603050405020304" pitchFamily="18" charset="0"/>
                  </a:rPr>
                  <a:t>Initiative 1</a:t>
                </a:r>
                <a:endParaRPr lang="en-US" sz="1200" dirty="0">
                  <a:latin typeface="Times New Roman" panose="02020603050405020304" pitchFamily="18" charset="0"/>
                  <a:ea typeface="Times New Roman" panose="02020603050405020304" pitchFamily="18" charset="0"/>
                </a:endParaRPr>
              </a:p>
            </p:txBody>
          </p:sp>
          <p:sp>
            <p:nvSpPr>
              <p:cNvPr id="28" name="Freeform: Shape 129"/>
              <p:cNvSpPr/>
              <p:nvPr/>
            </p:nvSpPr>
            <p:spPr>
              <a:xfrm>
                <a:off x="1605643" y="2661432"/>
                <a:ext cx="2362008" cy="527640"/>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grpFill/>
              <a:ln>
                <a:solidFill>
                  <a:schemeClr val="accent3">
                    <a:lumMod val="50000"/>
                  </a:schemeClr>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mi-NZ" sz="1100" dirty="0">
                    <a:latin typeface="Calibri" panose="020F0502020204030204" pitchFamily="34" charset="0"/>
                    <a:ea typeface="Times New Roman" panose="02020603050405020304" pitchFamily="18" charset="0"/>
                    <a:cs typeface="Calibri" panose="020F0502020204030204" pitchFamily="34" charset="0"/>
                  </a:rPr>
                  <a:t>Honour sudent cultural capital through what and how we learn, assess and celebrate</a:t>
                </a:r>
                <a:endParaRPr lang="en-US" sz="1100" dirty="0">
                  <a:latin typeface="Calibri" panose="020F0502020204030204" pitchFamily="34" charset="0"/>
                  <a:ea typeface="Times New Roman" panose="02020603050405020304" pitchFamily="18" charset="0"/>
                  <a:cs typeface="Calibri" panose="020F0502020204030204" pitchFamily="34" charset="0"/>
                </a:endParaRPr>
              </a:p>
            </p:txBody>
          </p:sp>
          <p:sp>
            <p:nvSpPr>
              <p:cNvPr id="30" name="Freeform: Shape 127"/>
              <p:cNvSpPr/>
              <p:nvPr/>
            </p:nvSpPr>
            <p:spPr>
              <a:xfrm>
                <a:off x="1605643" y="3242653"/>
                <a:ext cx="2362008" cy="2852310"/>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solidFill>
                <a:schemeClr val="accent3">
                  <a:lumMod val="50000"/>
                  <a:alpha val="50000"/>
                </a:schemeClr>
              </a:solidFill>
              <a:ln>
                <a:solidFill>
                  <a:schemeClr val="accent3">
                    <a:lumMod val="50000"/>
                  </a:schemeClr>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58738" indent="-58738">
                  <a:lnSpc>
                    <a:spcPct val="90000"/>
                  </a:lnSpc>
                  <a:buFont typeface="Arial" panose="020B0604020202020204" pitchFamily="34" charset="0"/>
                  <a:buChar char="•"/>
                  <a:tabLst>
                    <a:tab pos="58738" algn="l"/>
                  </a:tabLst>
                </a:pPr>
                <a:r>
                  <a:rPr lang="mi-NZ" sz="1000" dirty="0">
                    <a:solidFill>
                      <a:schemeClr val="bg1"/>
                    </a:solidFill>
                    <a:latin typeface="Calibri" panose="020F0502020204030204" pitchFamily="34" charset="0"/>
                    <a:ea typeface="Times New Roman" panose="02020603050405020304" pitchFamily="18" charset="0"/>
                  </a:rPr>
                  <a:t>Indigenise Specialist areas</a:t>
                </a:r>
              </a:p>
              <a:p>
                <a:pPr marL="58738" indent="-58738">
                  <a:lnSpc>
                    <a:spcPct val="90000"/>
                  </a:lnSpc>
                  <a:buFont typeface="Arial" panose="020B0604020202020204" pitchFamily="34" charset="0"/>
                  <a:buChar char="•"/>
                  <a:tabLst>
                    <a:tab pos="58738" algn="l"/>
                  </a:tabLst>
                </a:pPr>
                <a:r>
                  <a:rPr lang="mi-NZ" sz="1000" dirty="0">
                    <a:solidFill>
                      <a:schemeClr val="bg1"/>
                    </a:solidFill>
                    <a:latin typeface="Calibri" panose="020F0502020204030204" pitchFamily="34" charset="0"/>
                    <a:ea typeface="Times New Roman" panose="02020603050405020304" pitchFamily="18" charset="0"/>
                  </a:rPr>
                  <a:t>Enhance Te Reo Māori teaching and learning across the school </a:t>
                </a:r>
              </a:p>
              <a:p>
                <a:pPr marL="58738" indent="-58738">
                  <a:lnSpc>
                    <a:spcPct val="90000"/>
                  </a:lnSpc>
                  <a:buFont typeface="Arial" panose="020B0604020202020204" pitchFamily="34" charset="0"/>
                  <a:buChar char="•"/>
                  <a:tabLst>
                    <a:tab pos="58738" algn="l"/>
                  </a:tabLst>
                </a:pPr>
                <a:r>
                  <a:rPr lang="mi-NZ" sz="1000" dirty="0">
                    <a:solidFill>
                      <a:schemeClr val="bg1"/>
                    </a:solidFill>
                    <a:latin typeface="Calibri" panose="020F0502020204030204" pitchFamily="34" charset="0"/>
                    <a:ea typeface="Times New Roman" panose="02020603050405020304" pitchFamily="18" charset="0"/>
                  </a:rPr>
                  <a:t>Acknowledgement Assembliesx, Prizegiving</a:t>
                </a:r>
              </a:p>
              <a:p>
                <a:pPr marL="58738" indent="-58738">
                  <a:lnSpc>
                    <a:spcPct val="90000"/>
                  </a:lnSpc>
                  <a:buFont typeface="Arial" panose="020B0604020202020204" pitchFamily="34" charset="0"/>
                  <a:buChar char="•"/>
                  <a:tabLst>
                    <a:tab pos="58738" algn="l"/>
                  </a:tabLst>
                </a:pPr>
                <a:r>
                  <a:rPr lang="mi-NZ" sz="1000" dirty="0">
                    <a:solidFill>
                      <a:schemeClr val="bg1"/>
                    </a:solidFill>
                    <a:latin typeface="Calibri" panose="020F0502020204030204" pitchFamily="34" charset="0"/>
                    <a:ea typeface="Times New Roman" panose="02020603050405020304" pitchFamily="18" charset="0"/>
                  </a:rPr>
                  <a:t>Sharing learning</a:t>
                </a:r>
                <a:endParaRPr lang="en-NZ" sz="1000" dirty="0">
                  <a:solidFill>
                    <a:schemeClr val="bg1"/>
                  </a:solidFill>
                  <a:latin typeface="Calibri" panose="020F0502020204030204" pitchFamily="34" charset="0"/>
                  <a:ea typeface="Times New Roman" panose="02020603050405020304" pitchFamily="18" charset="0"/>
                </a:endParaRPr>
              </a:p>
            </p:txBody>
          </p:sp>
        </p:grpSp>
        <p:sp>
          <p:nvSpPr>
            <p:cNvPr id="26" name="Freeform: Shape 127"/>
            <p:cNvSpPr/>
            <p:nvPr/>
          </p:nvSpPr>
          <p:spPr>
            <a:xfrm>
              <a:off x="1605643" y="6148545"/>
              <a:ext cx="2362008" cy="609305"/>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grpFill/>
            <a:ln>
              <a:solidFill>
                <a:schemeClr val="accent3">
                  <a:lumMod val="50000"/>
                </a:schemeClr>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a:lnSpc>
                  <a:spcPct val="90000"/>
                </a:lnSpc>
                <a:tabLst>
                  <a:tab pos="180340" algn="l"/>
                </a:tabLst>
              </a:pPr>
              <a:r>
                <a:rPr lang="en-NZ" sz="1000" dirty="0">
                  <a:solidFill>
                    <a:schemeClr val="tx1"/>
                  </a:solidFill>
                  <a:latin typeface="Calibri" panose="020F0502020204030204" pitchFamily="34" charset="0"/>
                  <a:ea typeface="Times New Roman" panose="02020603050405020304" pitchFamily="18" charset="0"/>
                </a:rPr>
                <a:t>Student cultural capital is highly visible in all aspects of school life, in and out of the classroom</a:t>
              </a:r>
              <a:endParaRPr lang="en-US" sz="1200" dirty="0">
                <a:solidFill>
                  <a:schemeClr val="tx1"/>
                </a:solidFill>
                <a:latin typeface="Times New Roman" panose="02020603050405020304" pitchFamily="18" charset="0"/>
                <a:ea typeface="Times New Roman" panose="02020603050405020304" pitchFamily="18" charset="0"/>
              </a:endParaRPr>
            </a:p>
          </p:txBody>
        </p:sp>
      </p:grpSp>
      <p:grpSp>
        <p:nvGrpSpPr>
          <p:cNvPr id="32" name="Group 31"/>
          <p:cNvGrpSpPr/>
          <p:nvPr/>
        </p:nvGrpSpPr>
        <p:grpSpPr>
          <a:xfrm>
            <a:off x="4046011" y="2273054"/>
            <a:ext cx="2362008" cy="4480694"/>
            <a:chOff x="1605643" y="2277157"/>
            <a:chExt cx="2362008" cy="4480694"/>
          </a:xfrm>
          <a:solidFill>
            <a:schemeClr val="accent3">
              <a:lumMod val="50000"/>
            </a:schemeClr>
          </a:solidFill>
        </p:grpSpPr>
        <p:grpSp>
          <p:nvGrpSpPr>
            <p:cNvPr id="33" name="Group 32"/>
            <p:cNvGrpSpPr/>
            <p:nvPr/>
          </p:nvGrpSpPr>
          <p:grpSpPr>
            <a:xfrm>
              <a:off x="1605643" y="2277157"/>
              <a:ext cx="2362008" cy="3817806"/>
              <a:chOff x="1605643" y="2277157"/>
              <a:chExt cx="2362008" cy="3817806"/>
            </a:xfrm>
            <a:grpFill/>
          </p:grpSpPr>
          <p:sp>
            <p:nvSpPr>
              <p:cNvPr id="35" name="Freeform: Shape 128"/>
              <p:cNvSpPr/>
              <p:nvPr/>
            </p:nvSpPr>
            <p:spPr>
              <a:xfrm>
                <a:off x="1605643" y="2277157"/>
                <a:ext cx="2362008" cy="335280"/>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solidFill>
                <a:srgbClr val="336600"/>
              </a:solidFill>
              <a:ln>
                <a:solidFill>
                  <a:schemeClr val="accent3">
                    <a:lumMod val="50000"/>
                  </a:schemeClr>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en-GB" sz="1200" dirty="0">
                    <a:solidFill>
                      <a:srgbClr val="FFFFFF"/>
                    </a:solidFill>
                    <a:latin typeface="Calibri" panose="020F0502020204030204" pitchFamily="34" charset="0"/>
                    <a:ea typeface="Times New Roman" panose="02020603050405020304" pitchFamily="18" charset="0"/>
                  </a:rPr>
                  <a:t>Initiative 2</a:t>
                </a:r>
                <a:endParaRPr lang="en-US" sz="1200" dirty="0">
                  <a:latin typeface="Times New Roman" panose="02020603050405020304" pitchFamily="18" charset="0"/>
                  <a:ea typeface="Times New Roman" panose="02020603050405020304" pitchFamily="18" charset="0"/>
                </a:endParaRPr>
              </a:p>
            </p:txBody>
          </p:sp>
          <p:sp>
            <p:nvSpPr>
              <p:cNvPr id="36" name="Freeform: Shape 129"/>
              <p:cNvSpPr/>
              <p:nvPr/>
            </p:nvSpPr>
            <p:spPr>
              <a:xfrm>
                <a:off x="1605643" y="2665777"/>
                <a:ext cx="2362008" cy="527640"/>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grpFill/>
              <a:ln>
                <a:solidFill>
                  <a:schemeClr val="accent3">
                    <a:lumMod val="50000"/>
                  </a:schemeClr>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mi-NZ" sz="1100" dirty="0">
                    <a:latin typeface="Calibri" panose="020F0502020204030204" pitchFamily="34" charset="0"/>
                    <a:ea typeface="Times New Roman" panose="02020603050405020304" pitchFamily="18" charset="0"/>
                  </a:rPr>
                  <a:t>Use effective assessment literacy to promote further learning</a:t>
                </a:r>
                <a:endParaRPr lang="en-US" sz="1200" dirty="0">
                  <a:latin typeface="Times New Roman" panose="02020603050405020304" pitchFamily="18" charset="0"/>
                  <a:ea typeface="Times New Roman" panose="02020603050405020304" pitchFamily="18" charset="0"/>
                </a:endParaRPr>
              </a:p>
            </p:txBody>
          </p:sp>
          <p:sp>
            <p:nvSpPr>
              <p:cNvPr id="38" name="Freeform: Shape 127"/>
              <p:cNvSpPr/>
              <p:nvPr/>
            </p:nvSpPr>
            <p:spPr>
              <a:xfrm>
                <a:off x="1605643" y="3242653"/>
                <a:ext cx="2362008" cy="2852310"/>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solidFill>
                <a:schemeClr val="accent3">
                  <a:lumMod val="50000"/>
                  <a:alpha val="50000"/>
                </a:schemeClr>
              </a:solidFill>
              <a:ln>
                <a:solidFill>
                  <a:schemeClr val="accent3">
                    <a:lumMod val="50000"/>
                  </a:schemeClr>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58738" indent="-58738">
                  <a:lnSpc>
                    <a:spcPct val="90000"/>
                  </a:lnSpc>
                  <a:buFont typeface="Arial" panose="020B0604020202020204" pitchFamily="34" charset="0"/>
                  <a:buChar char="•"/>
                  <a:tabLst>
                    <a:tab pos="58738" algn="l"/>
                  </a:tabLst>
                </a:pPr>
                <a:r>
                  <a:rPr lang="en-US" sz="1000" dirty="0" err="1">
                    <a:latin typeface="Calibri" panose="020F0502020204030204" pitchFamily="34" charset="0"/>
                    <a:ea typeface="Times New Roman" panose="02020603050405020304" pitchFamily="18" charset="0"/>
                    <a:cs typeface="Calibri" panose="020F0502020204030204" pitchFamily="34" charset="0"/>
                  </a:rPr>
                  <a:t>Normalise</a:t>
                </a:r>
                <a:r>
                  <a:rPr lang="en-US" sz="1000" dirty="0">
                    <a:latin typeface="Calibri" panose="020F0502020204030204" pitchFamily="34" charset="0"/>
                    <a:ea typeface="Times New Roman" panose="02020603050405020304" pitchFamily="18" charset="0"/>
                    <a:cs typeface="Calibri" panose="020F0502020204030204" pitchFamily="34" charset="0"/>
                  </a:rPr>
                  <a:t> the use of progressions by students for promoting further learning and giving students credit for what they can do</a:t>
                </a:r>
              </a:p>
              <a:p>
                <a:pPr marL="58738" indent="-58738">
                  <a:lnSpc>
                    <a:spcPct val="90000"/>
                  </a:lnSpc>
                  <a:buFont typeface="Arial" panose="020B0604020202020204" pitchFamily="34" charset="0"/>
                  <a:buChar char="•"/>
                  <a:tabLst>
                    <a:tab pos="58738" algn="l"/>
                  </a:tabLst>
                </a:pPr>
                <a:r>
                  <a:rPr lang="en-US" sz="1000" dirty="0">
                    <a:latin typeface="Calibri" panose="020F0502020204030204" pitchFamily="34" charset="0"/>
                    <a:ea typeface="Times New Roman" panose="02020603050405020304" pitchFamily="18" charset="0"/>
                    <a:cs typeface="Calibri" panose="020F0502020204030204" pitchFamily="34" charset="0"/>
                  </a:rPr>
                  <a:t>Explicitly teach, assess &amp; celebrate students’ assessment literacy skills included in GP, AFL matrix</a:t>
                </a:r>
              </a:p>
              <a:p>
                <a:pPr marL="58738" indent="-58738">
                  <a:lnSpc>
                    <a:spcPct val="90000"/>
                  </a:lnSpc>
                  <a:buFont typeface="Arial" panose="020B0604020202020204" pitchFamily="34" charset="0"/>
                  <a:buChar char="•"/>
                  <a:tabLst>
                    <a:tab pos="58738" algn="l"/>
                  </a:tabLst>
                </a:pPr>
                <a:r>
                  <a:rPr lang="en-US" sz="1000" dirty="0">
                    <a:latin typeface="Calibri" panose="020F0502020204030204" pitchFamily="34" charset="0"/>
                    <a:ea typeface="Times New Roman" panose="02020603050405020304" pitchFamily="18" charset="0"/>
                    <a:cs typeface="Calibri" panose="020F0502020204030204" pitchFamily="34" charset="0"/>
                  </a:rPr>
                  <a:t>AFL PLD in QLC, team meetings</a:t>
                </a:r>
              </a:p>
              <a:p>
                <a:pPr marL="58738" indent="-58738">
                  <a:lnSpc>
                    <a:spcPct val="90000"/>
                  </a:lnSpc>
                  <a:buFont typeface="Arial" panose="020B0604020202020204" pitchFamily="34" charset="0"/>
                  <a:buChar char="•"/>
                  <a:tabLst>
                    <a:tab pos="58738" algn="l"/>
                  </a:tabLst>
                </a:pPr>
                <a:r>
                  <a:rPr lang="en-US" sz="1000" dirty="0">
                    <a:latin typeface="Calibri" panose="020F0502020204030204" pitchFamily="34" charset="0"/>
                    <a:ea typeface="Times New Roman" panose="02020603050405020304" pitchFamily="18" charset="0"/>
                    <a:cs typeface="Calibri" panose="020F0502020204030204" pitchFamily="34" charset="0"/>
                  </a:rPr>
                  <a:t>Build understanding of the progression indicators through global and specific learning intentions &amp; success criteria</a:t>
                </a:r>
              </a:p>
              <a:p>
                <a:pPr marL="58738" indent="-58738">
                  <a:lnSpc>
                    <a:spcPct val="90000"/>
                  </a:lnSpc>
                  <a:buFont typeface="Arial" panose="020B0604020202020204" pitchFamily="34" charset="0"/>
                  <a:buChar char="•"/>
                  <a:tabLst>
                    <a:tab pos="58738" algn="l"/>
                  </a:tabLst>
                </a:pPr>
                <a:endParaRPr lang="en-NZ" sz="1000" dirty="0">
                  <a:solidFill>
                    <a:schemeClr val="bg1"/>
                  </a:solidFill>
                  <a:latin typeface="Calibri" panose="020F0502020204030204" pitchFamily="34" charset="0"/>
                  <a:ea typeface="Times New Roman" panose="02020603050405020304" pitchFamily="18" charset="0"/>
                </a:endParaRPr>
              </a:p>
              <a:p>
                <a:pPr marL="58738" indent="-58738">
                  <a:lnSpc>
                    <a:spcPct val="90000"/>
                  </a:lnSpc>
                  <a:buFont typeface="Arial" panose="020B0604020202020204" pitchFamily="34" charset="0"/>
                  <a:buChar char="•"/>
                  <a:tabLst>
                    <a:tab pos="58738" algn="l"/>
                  </a:tabLst>
                </a:pPr>
                <a:endParaRPr lang="en-NZ" sz="1000" dirty="0">
                  <a:solidFill>
                    <a:schemeClr val="bg1"/>
                  </a:solidFill>
                  <a:latin typeface="Calibri" panose="020F0502020204030204" pitchFamily="34" charset="0"/>
                  <a:ea typeface="Times New Roman" panose="02020603050405020304" pitchFamily="18" charset="0"/>
                </a:endParaRPr>
              </a:p>
            </p:txBody>
          </p:sp>
        </p:grpSp>
        <p:sp>
          <p:nvSpPr>
            <p:cNvPr id="34" name="Freeform: Shape 127"/>
            <p:cNvSpPr/>
            <p:nvPr/>
          </p:nvSpPr>
          <p:spPr>
            <a:xfrm>
              <a:off x="1605643" y="6148545"/>
              <a:ext cx="2362008" cy="609306"/>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grpFill/>
            <a:ln>
              <a:solidFill>
                <a:schemeClr val="accent3">
                  <a:lumMod val="50000"/>
                </a:schemeClr>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a:lnSpc>
                  <a:spcPct val="90000"/>
                </a:lnSpc>
                <a:tabLst>
                  <a:tab pos="180340" algn="l"/>
                </a:tabLst>
              </a:pPr>
              <a:r>
                <a:rPr lang="en-NZ" sz="1000" dirty="0">
                  <a:solidFill>
                    <a:schemeClr val="tx1"/>
                  </a:solidFill>
                  <a:latin typeface="Calibri" panose="020F0502020204030204" pitchFamily="34" charset="0"/>
                  <a:ea typeface="Times New Roman" panose="02020603050405020304" pitchFamily="18" charset="0"/>
                </a:rPr>
                <a:t>Students are assessment literate and able to track &amp; drive own learning – ‘Character’ in Graduate Profile</a:t>
              </a:r>
            </a:p>
            <a:p>
              <a:pPr>
                <a:lnSpc>
                  <a:spcPct val="90000"/>
                </a:lnSpc>
                <a:tabLst>
                  <a:tab pos="180340" algn="l"/>
                </a:tabLst>
              </a:pPr>
              <a:endParaRPr lang="en-US" sz="1200" dirty="0">
                <a:solidFill>
                  <a:schemeClr val="tx1"/>
                </a:solidFill>
                <a:latin typeface="Times New Roman" panose="02020603050405020304" pitchFamily="18" charset="0"/>
                <a:ea typeface="Times New Roman" panose="02020603050405020304" pitchFamily="18" charset="0"/>
              </a:endParaRPr>
            </a:p>
          </p:txBody>
        </p:sp>
      </p:grpSp>
      <p:grpSp>
        <p:nvGrpSpPr>
          <p:cNvPr id="40" name="Group 39"/>
          <p:cNvGrpSpPr/>
          <p:nvPr/>
        </p:nvGrpSpPr>
        <p:grpSpPr>
          <a:xfrm>
            <a:off x="6498035" y="2268709"/>
            <a:ext cx="2362008" cy="4480693"/>
            <a:chOff x="1605643" y="2277157"/>
            <a:chExt cx="2362008" cy="4480693"/>
          </a:xfrm>
          <a:solidFill>
            <a:schemeClr val="accent3">
              <a:lumMod val="50000"/>
            </a:schemeClr>
          </a:solidFill>
        </p:grpSpPr>
        <p:grpSp>
          <p:nvGrpSpPr>
            <p:cNvPr id="41" name="Group 40"/>
            <p:cNvGrpSpPr/>
            <p:nvPr/>
          </p:nvGrpSpPr>
          <p:grpSpPr>
            <a:xfrm>
              <a:off x="1605643" y="2277157"/>
              <a:ext cx="2362008" cy="3822151"/>
              <a:chOff x="1605643" y="2277157"/>
              <a:chExt cx="2362008" cy="3822151"/>
            </a:xfrm>
            <a:grpFill/>
          </p:grpSpPr>
          <p:sp>
            <p:nvSpPr>
              <p:cNvPr id="43" name="Freeform: Shape 128"/>
              <p:cNvSpPr/>
              <p:nvPr/>
            </p:nvSpPr>
            <p:spPr>
              <a:xfrm>
                <a:off x="1605643" y="2277157"/>
                <a:ext cx="2362008" cy="335280"/>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solidFill>
                <a:srgbClr val="336600"/>
              </a:solidFill>
              <a:ln>
                <a:solidFill>
                  <a:schemeClr val="accent3">
                    <a:lumMod val="50000"/>
                  </a:schemeClr>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en-GB" sz="1200" dirty="0">
                    <a:solidFill>
                      <a:srgbClr val="FFFFFF"/>
                    </a:solidFill>
                    <a:latin typeface="Calibri" panose="020F0502020204030204" pitchFamily="34" charset="0"/>
                    <a:ea typeface="Times New Roman" panose="02020603050405020304" pitchFamily="18" charset="0"/>
                  </a:rPr>
                  <a:t>Initiative 3</a:t>
                </a:r>
                <a:endParaRPr lang="en-US" sz="1200" dirty="0">
                  <a:latin typeface="Times New Roman" panose="02020603050405020304" pitchFamily="18" charset="0"/>
                  <a:ea typeface="Times New Roman" panose="02020603050405020304" pitchFamily="18" charset="0"/>
                </a:endParaRPr>
              </a:p>
            </p:txBody>
          </p:sp>
          <p:sp>
            <p:nvSpPr>
              <p:cNvPr id="44" name="Freeform: Shape 129"/>
              <p:cNvSpPr/>
              <p:nvPr/>
            </p:nvSpPr>
            <p:spPr>
              <a:xfrm>
                <a:off x="1605643" y="2665777"/>
                <a:ext cx="2362008" cy="527640"/>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grpFill/>
              <a:ln>
                <a:solidFill>
                  <a:schemeClr val="accent3">
                    <a:lumMod val="50000"/>
                  </a:schemeClr>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mi-NZ" sz="1100" dirty="0">
                    <a:latin typeface="Calibri" panose="020F0502020204030204" pitchFamily="34" charset="0"/>
                    <a:ea typeface="Times New Roman" panose="02020603050405020304" pitchFamily="18" charset="0"/>
                  </a:rPr>
                  <a:t>Grow critical thinking skills in all areas of learning and school life</a:t>
                </a:r>
                <a:endParaRPr lang="en-US" sz="1200" dirty="0">
                  <a:latin typeface="Times New Roman" panose="02020603050405020304" pitchFamily="18" charset="0"/>
                  <a:ea typeface="Times New Roman" panose="02020603050405020304" pitchFamily="18" charset="0"/>
                </a:endParaRPr>
              </a:p>
            </p:txBody>
          </p:sp>
          <p:sp>
            <p:nvSpPr>
              <p:cNvPr id="46" name="Freeform: Shape 127"/>
              <p:cNvSpPr/>
              <p:nvPr/>
            </p:nvSpPr>
            <p:spPr>
              <a:xfrm>
                <a:off x="1605643" y="3246756"/>
                <a:ext cx="2362008" cy="2852552"/>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solidFill>
                <a:schemeClr val="accent3">
                  <a:lumMod val="50000"/>
                  <a:alpha val="50000"/>
                </a:schemeClr>
              </a:solidFill>
              <a:ln>
                <a:solidFill>
                  <a:schemeClr val="accent3">
                    <a:lumMod val="50000"/>
                  </a:schemeClr>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58738" indent="-58738">
                  <a:lnSpc>
                    <a:spcPct val="90000"/>
                  </a:lnSpc>
                  <a:buFont typeface="Arial" panose="020B0604020202020204" pitchFamily="34" charset="0"/>
                  <a:buChar char="•"/>
                  <a:tabLst>
                    <a:tab pos="58738" algn="l"/>
                  </a:tabLst>
                </a:pPr>
                <a:r>
                  <a:rPr lang="en-NZ" sz="1000" dirty="0">
                    <a:solidFill>
                      <a:schemeClr val="bg1"/>
                    </a:solidFill>
                    <a:latin typeface="Calibri" panose="020F0502020204030204" pitchFamily="34" charset="0"/>
                    <a:ea typeface="Times New Roman" panose="02020603050405020304" pitchFamily="18" charset="0"/>
                  </a:rPr>
                  <a:t>Ensure Level 1 &amp; 2 learners also have opportunities to develop critical thinking skills</a:t>
                </a:r>
              </a:p>
              <a:p>
                <a:pPr marL="58738" indent="-58738">
                  <a:lnSpc>
                    <a:spcPct val="90000"/>
                  </a:lnSpc>
                  <a:buFont typeface="Arial" panose="020B0604020202020204" pitchFamily="34" charset="0"/>
                  <a:buChar char="•"/>
                  <a:tabLst>
                    <a:tab pos="58738" algn="l"/>
                  </a:tabLst>
                </a:pPr>
                <a:r>
                  <a:rPr lang="en-NZ" sz="1000" dirty="0">
                    <a:solidFill>
                      <a:schemeClr val="bg1"/>
                    </a:solidFill>
                    <a:latin typeface="Calibri" panose="020F0502020204030204" pitchFamily="34" charset="0"/>
                    <a:ea typeface="Times New Roman" panose="02020603050405020304" pitchFamily="18" charset="0"/>
                  </a:rPr>
                  <a:t>Explicitly teach, assess &amp; celebrate critical thinking skills</a:t>
                </a:r>
                <a:endParaRPr lang="en-US" sz="1000" dirty="0">
                  <a:solidFill>
                    <a:schemeClr val="bg1"/>
                  </a:solidFill>
                  <a:latin typeface="Calibri" panose="020F0502020204030204" pitchFamily="34" charset="0"/>
                  <a:ea typeface="Times New Roman" panose="02020603050405020304" pitchFamily="18" charset="0"/>
                </a:endParaRPr>
              </a:p>
            </p:txBody>
          </p:sp>
        </p:grpSp>
        <p:sp>
          <p:nvSpPr>
            <p:cNvPr id="42" name="Freeform: Shape 127"/>
            <p:cNvSpPr/>
            <p:nvPr/>
          </p:nvSpPr>
          <p:spPr>
            <a:xfrm>
              <a:off x="1605643" y="6152647"/>
              <a:ext cx="2362008" cy="605203"/>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grpFill/>
            <a:ln>
              <a:solidFill>
                <a:schemeClr val="accent3">
                  <a:lumMod val="50000"/>
                </a:schemeClr>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a:lnSpc>
                  <a:spcPct val="90000"/>
                </a:lnSpc>
                <a:tabLst>
                  <a:tab pos="180340" algn="l"/>
                </a:tabLst>
              </a:pPr>
              <a:r>
                <a:rPr lang="en-NZ" sz="1000" dirty="0">
                  <a:solidFill>
                    <a:schemeClr val="tx1"/>
                  </a:solidFill>
                  <a:latin typeface="Calibri" panose="020F0502020204030204" pitchFamily="34" charset="0"/>
                  <a:ea typeface="Times New Roman" panose="02020603050405020304" pitchFamily="18" charset="0"/>
                </a:rPr>
                <a:t>Students are assessment literate and able to track &amp; drive own learning – ‘Critical thinking’ in Graduate Profile</a:t>
              </a:r>
            </a:p>
            <a:p>
              <a:pPr>
                <a:lnSpc>
                  <a:spcPct val="90000"/>
                </a:lnSpc>
                <a:tabLst>
                  <a:tab pos="180340" algn="l"/>
                </a:tabLst>
              </a:pPr>
              <a:endParaRPr lang="en-NZ" sz="1000" dirty="0">
                <a:solidFill>
                  <a:schemeClr val="tx1"/>
                </a:solidFill>
                <a:latin typeface="Calibri" panose="020F0502020204030204" pitchFamily="34" charset="0"/>
                <a:ea typeface="Times New Roman" panose="02020603050405020304" pitchFamily="18" charset="0"/>
              </a:endParaRPr>
            </a:p>
            <a:p>
              <a:pPr>
                <a:lnSpc>
                  <a:spcPct val="90000"/>
                </a:lnSpc>
                <a:tabLst>
                  <a:tab pos="180340" algn="l"/>
                </a:tabLst>
              </a:pPr>
              <a:endParaRPr lang="en-US" sz="1200" dirty="0">
                <a:solidFill>
                  <a:schemeClr val="tx1"/>
                </a:solidFill>
                <a:latin typeface="Times New Roman" panose="02020603050405020304" pitchFamily="18" charset="0"/>
                <a:ea typeface="Times New Roman" panose="02020603050405020304" pitchFamily="18" charset="0"/>
              </a:endParaRPr>
            </a:p>
          </p:txBody>
        </p:sp>
      </p:grpSp>
      <p:sp>
        <p:nvSpPr>
          <p:cNvPr id="37" name="Freeform: Shape 127"/>
          <p:cNvSpPr/>
          <p:nvPr/>
        </p:nvSpPr>
        <p:spPr>
          <a:xfrm>
            <a:off x="8950059" y="3234416"/>
            <a:ext cx="2362008" cy="2852309"/>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solidFill>
            <a:schemeClr val="accent3">
              <a:lumMod val="50000"/>
              <a:alpha val="50000"/>
            </a:schemeClr>
          </a:solidFill>
          <a:ln>
            <a:solidFill>
              <a:schemeClr val="accent3">
                <a:lumMod val="50000"/>
              </a:schemeClr>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58738" indent="-58738">
              <a:lnSpc>
                <a:spcPct val="90000"/>
              </a:lnSpc>
              <a:buFont typeface="Arial" panose="020B0604020202020204" pitchFamily="34" charset="0"/>
              <a:buChar char="•"/>
              <a:tabLst>
                <a:tab pos="58738" algn="l"/>
              </a:tabLst>
            </a:pPr>
            <a:r>
              <a:rPr lang="en-NZ" sz="1000" dirty="0">
                <a:solidFill>
                  <a:schemeClr val="bg1"/>
                </a:solidFill>
                <a:latin typeface="Calibri" panose="020F0502020204030204" pitchFamily="34" charset="0"/>
                <a:ea typeface="Times New Roman" panose="02020603050405020304" pitchFamily="18" charset="0"/>
              </a:rPr>
              <a:t>Explicitly teach, assess &amp; celebrate thinking outside the box skills</a:t>
            </a:r>
            <a:endParaRPr lang="en-US" sz="1000" dirty="0">
              <a:solidFill>
                <a:schemeClr val="bg1"/>
              </a:solidFill>
              <a:latin typeface="Calibri" panose="020F0502020204030204" pitchFamily="34" charset="0"/>
              <a:ea typeface="Times New Roman" panose="02020603050405020304" pitchFamily="18" charset="0"/>
            </a:endParaRPr>
          </a:p>
          <a:p>
            <a:pPr marL="58738" indent="-58738">
              <a:lnSpc>
                <a:spcPct val="90000"/>
              </a:lnSpc>
              <a:buFont typeface="Arial" panose="020B0604020202020204" pitchFamily="34" charset="0"/>
              <a:buChar char="•"/>
              <a:tabLst>
                <a:tab pos="58738" algn="l"/>
              </a:tabLst>
            </a:pPr>
            <a:endParaRPr lang="en-NZ" sz="1000" dirty="0">
              <a:solidFill>
                <a:schemeClr val="bg1"/>
              </a:solidFill>
              <a:latin typeface="Calibri" panose="020F0502020204030204" pitchFamily="34" charset="0"/>
              <a:ea typeface="Times New Roman" panose="02020603050405020304" pitchFamily="18" charset="0"/>
            </a:endParaRPr>
          </a:p>
          <a:p>
            <a:pPr marL="58738" indent="-58738">
              <a:lnSpc>
                <a:spcPct val="90000"/>
              </a:lnSpc>
              <a:buFont typeface="Arial" panose="020B0604020202020204" pitchFamily="34" charset="0"/>
              <a:buChar char="•"/>
              <a:tabLst>
                <a:tab pos="58738" algn="l"/>
              </a:tabLst>
            </a:pPr>
            <a:endParaRPr lang="en-US" sz="1000" dirty="0">
              <a:solidFill>
                <a:schemeClr val="bg1"/>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600315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81428"/>
            <a:ext cx="10571998" cy="970450"/>
          </a:xfrm>
          <a:noFill/>
          <a:ln>
            <a:noFill/>
          </a:ln>
        </p:spPr>
        <p:txBody>
          <a:bodyPr/>
          <a:lstStyle/>
          <a:p>
            <a:r>
              <a:rPr lang="mi-NZ" dirty="0"/>
              <a:t>Goal 4: Reciprocal Relationships</a:t>
            </a:r>
            <a:endParaRPr lang="en-US" dirty="0"/>
          </a:p>
        </p:txBody>
      </p:sp>
      <p:sp>
        <p:nvSpPr>
          <p:cNvPr id="3" name="Title 1"/>
          <p:cNvSpPr txBox="1">
            <a:spLocks/>
          </p:cNvSpPr>
          <p:nvPr/>
        </p:nvSpPr>
        <p:spPr>
          <a:xfrm>
            <a:off x="833285" y="974256"/>
            <a:ext cx="11242663" cy="559208"/>
          </a:xfrm>
          <a:prstGeom prst="rect">
            <a:avLst/>
          </a:prstGeom>
          <a:noFill/>
          <a:ln>
            <a:noFill/>
          </a:ln>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mi-NZ" sz="2000" dirty="0"/>
              <a:t>Rich, reciprocal relationships that realise mutual aspirations</a:t>
            </a:r>
            <a:endParaRPr lang="en-US" sz="2000" dirty="0"/>
          </a:p>
        </p:txBody>
      </p:sp>
      <p:sp>
        <p:nvSpPr>
          <p:cNvPr id="12" name="TextBox 11"/>
          <p:cNvSpPr txBox="1"/>
          <p:nvPr/>
        </p:nvSpPr>
        <p:spPr>
          <a:xfrm>
            <a:off x="139314" y="3246756"/>
            <a:ext cx="1341371" cy="276999"/>
          </a:xfrm>
          <a:prstGeom prst="rect">
            <a:avLst/>
          </a:prstGeom>
          <a:noFill/>
          <a:ln>
            <a:solidFill>
              <a:schemeClr val="accent1"/>
            </a:solidFill>
          </a:ln>
        </p:spPr>
        <p:txBody>
          <a:bodyPr wrap="square" rtlCol="0">
            <a:spAutoFit/>
          </a:bodyPr>
          <a:lstStyle/>
          <a:p>
            <a:pPr algn="ctr"/>
            <a:r>
              <a:rPr lang="en-NZ" sz="1200" b="1" dirty="0">
                <a:solidFill>
                  <a:schemeClr val="bg1"/>
                </a:solidFill>
              </a:rPr>
              <a:t>2023</a:t>
            </a:r>
          </a:p>
        </p:txBody>
      </p:sp>
      <p:sp>
        <p:nvSpPr>
          <p:cNvPr id="14" name="TextBox 13"/>
          <p:cNvSpPr txBox="1"/>
          <p:nvPr/>
        </p:nvSpPr>
        <p:spPr>
          <a:xfrm>
            <a:off x="139313" y="6284580"/>
            <a:ext cx="1341371" cy="276999"/>
          </a:xfrm>
          <a:prstGeom prst="rect">
            <a:avLst/>
          </a:prstGeom>
          <a:noFill/>
          <a:ln>
            <a:solidFill>
              <a:schemeClr val="accent1"/>
            </a:solidFill>
          </a:ln>
        </p:spPr>
        <p:txBody>
          <a:bodyPr wrap="square" rtlCol="0">
            <a:spAutoFit/>
          </a:bodyPr>
          <a:lstStyle/>
          <a:p>
            <a:pPr algn="ctr"/>
            <a:r>
              <a:rPr lang="en-NZ" sz="1200" b="1" dirty="0">
                <a:solidFill>
                  <a:schemeClr val="bg1"/>
                </a:solidFill>
              </a:rPr>
              <a:t>Measures</a:t>
            </a:r>
          </a:p>
        </p:txBody>
      </p:sp>
      <p:grpSp>
        <p:nvGrpSpPr>
          <p:cNvPr id="15" name="Group 14"/>
          <p:cNvGrpSpPr/>
          <p:nvPr/>
        </p:nvGrpSpPr>
        <p:grpSpPr>
          <a:xfrm>
            <a:off x="1605643" y="2277157"/>
            <a:ext cx="2362008" cy="3954085"/>
            <a:chOff x="1605643" y="2277157"/>
            <a:chExt cx="2362008" cy="3954085"/>
          </a:xfrm>
          <a:solidFill>
            <a:srgbClr val="7030A0">
              <a:alpha val="98000"/>
            </a:srgbClr>
          </a:solidFill>
        </p:grpSpPr>
        <p:sp>
          <p:nvSpPr>
            <p:cNvPr id="6" name="Freeform: Shape 128"/>
            <p:cNvSpPr/>
            <p:nvPr/>
          </p:nvSpPr>
          <p:spPr>
            <a:xfrm>
              <a:off x="1605643" y="2277157"/>
              <a:ext cx="2362008" cy="335280"/>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grpFill/>
            <a:ln>
              <a:solidFill>
                <a:srgbClr val="7030A0"/>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en-GB" sz="1200" dirty="0">
                  <a:solidFill>
                    <a:srgbClr val="FFFFFF"/>
                  </a:solidFill>
                  <a:latin typeface="Calibri" panose="020F0502020204030204" pitchFamily="34" charset="0"/>
                  <a:ea typeface="Times New Roman" panose="02020603050405020304" pitchFamily="18" charset="0"/>
                </a:rPr>
                <a:t>Initiative 1</a:t>
              </a:r>
              <a:endParaRPr lang="en-US" sz="1200" dirty="0">
                <a:latin typeface="Times New Roman" panose="02020603050405020304" pitchFamily="18" charset="0"/>
                <a:ea typeface="Times New Roman" panose="02020603050405020304" pitchFamily="18" charset="0"/>
              </a:endParaRPr>
            </a:p>
          </p:txBody>
        </p:sp>
        <p:sp>
          <p:nvSpPr>
            <p:cNvPr id="7" name="Freeform: Shape 129"/>
            <p:cNvSpPr/>
            <p:nvPr/>
          </p:nvSpPr>
          <p:spPr>
            <a:xfrm>
              <a:off x="1605643" y="2665777"/>
              <a:ext cx="2362008" cy="527640"/>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grpFill/>
            <a:ln>
              <a:solidFill>
                <a:srgbClr val="7030A0"/>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mi-NZ" sz="1100" dirty="0">
                  <a:latin typeface="Calibri" panose="020F0502020204030204" pitchFamily="34" charset="0"/>
                  <a:ea typeface="Times New Roman" panose="02020603050405020304" pitchFamily="18" charset="0"/>
                </a:rPr>
                <a:t>Engage whānau as stakeholders in the execution of our vision and values</a:t>
              </a:r>
              <a:endParaRPr lang="en-US" sz="1200" dirty="0">
                <a:latin typeface="Times New Roman" panose="02020603050405020304" pitchFamily="18" charset="0"/>
                <a:ea typeface="Times New Roman" panose="02020603050405020304" pitchFamily="18" charset="0"/>
              </a:endParaRPr>
            </a:p>
          </p:txBody>
        </p:sp>
        <p:sp>
          <p:nvSpPr>
            <p:cNvPr id="9" name="Freeform: Shape 127"/>
            <p:cNvSpPr/>
            <p:nvPr/>
          </p:nvSpPr>
          <p:spPr>
            <a:xfrm>
              <a:off x="1605643" y="3246755"/>
              <a:ext cx="2362008" cy="2984487"/>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solidFill>
              <a:srgbClr val="7030A0">
                <a:alpha val="50000"/>
              </a:srgbClr>
            </a:solidFill>
            <a:ln>
              <a:solidFill>
                <a:srgbClr val="7030A0"/>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55563"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Regular contact with parents for HS conferences and phone calls including revamped attendance teacher response</a:t>
              </a:r>
            </a:p>
            <a:p>
              <a:pPr marL="55563"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Relationship building events</a:t>
              </a:r>
            </a:p>
            <a:p>
              <a:pPr marL="512763" lvl="1"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Mother’s Day, Father’s Day breakfasts</a:t>
              </a:r>
            </a:p>
            <a:p>
              <a:pPr marL="512763" lvl="1"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Whānau Comp each term</a:t>
              </a:r>
            </a:p>
            <a:p>
              <a:pPr marL="55563"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Engaged in learning opportunities</a:t>
              </a:r>
            </a:p>
            <a:p>
              <a:pPr marL="512763" lvl="1"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Whānau Hui each term</a:t>
              </a:r>
            </a:p>
            <a:p>
              <a:pPr marL="512763" lvl="1"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Sports Coaching</a:t>
              </a:r>
            </a:p>
            <a:p>
              <a:pPr marL="512763" lvl="1"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Language Weeks</a:t>
              </a:r>
            </a:p>
            <a:p>
              <a:pPr marL="512763" lvl="1"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Cultural groups</a:t>
              </a:r>
            </a:p>
            <a:p>
              <a:pPr marL="512763" lvl="1"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EOTC, trips parent help</a:t>
              </a:r>
            </a:p>
            <a:p>
              <a:pPr marL="512763" lvl="1"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Sharing learning event each term</a:t>
              </a:r>
            </a:p>
            <a:p>
              <a:pPr marL="512763" lvl="1"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DMIC holiday programmes</a:t>
              </a:r>
            </a:p>
            <a:p>
              <a:pPr marL="55563"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Engaged in the vision &amp; values of our school</a:t>
              </a:r>
            </a:p>
            <a:p>
              <a:pPr marL="512763" lvl="1"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Whānau Hui – </a:t>
              </a:r>
              <a:r>
                <a:rPr lang="en-NZ" sz="1000" dirty="0" err="1">
                  <a:latin typeface="Calibri" panose="020F0502020204030204" pitchFamily="34" charset="0"/>
                  <a:ea typeface="Times New Roman" panose="02020603050405020304" pitchFamily="18" charset="0"/>
                </a:rPr>
                <a:t>strat</a:t>
              </a:r>
              <a:r>
                <a:rPr lang="en-NZ" sz="1000" dirty="0">
                  <a:latin typeface="Calibri" panose="020F0502020204030204" pitchFamily="34" charset="0"/>
                  <a:ea typeface="Times New Roman" panose="02020603050405020304" pitchFamily="18" charset="0"/>
                </a:rPr>
                <a:t> plan, understanding data, GP for </a:t>
              </a:r>
              <a:r>
                <a:rPr lang="en-NZ" sz="1000" dirty="0" err="1">
                  <a:latin typeface="Calibri" panose="020F0502020204030204" pitchFamily="34" charset="0"/>
                  <a:ea typeface="Times New Roman" panose="02020603050405020304" pitchFamily="18" charset="0"/>
                </a:rPr>
                <a:t>Apolima</a:t>
              </a:r>
              <a:r>
                <a:rPr lang="en-NZ" sz="1000" dirty="0">
                  <a:latin typeface="Calibri" panose="020F0502020204030204" pitchFamily="34" charset="0"/>
                  <a:ea typeface="Times New Roman" panose="02020603050405020304" pitchFamily="18" charset="0"/>
                </a:rPr>
                <a:t> &amp; TMM</a:t>
              </a:r>
            </a:p>
          </p:txBody>
        </p:sp>
      </p:grpSp>
      <p:sp>
        <p:nvSpPr>
          <p:cNvPr id="22" name="Freeform: Shape 127"/>
          <p:cNvSpPr/>
          <p:nvPr/>
        </p:nvSpPr>
        <p:spPr>
          <a:xfrm>
            <a:off x="1605643" y="6284580"/>
            <a:ext cx="2362008" cy="473270"/>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solidFill>
            <a:srgbClr val="7030A0">
              <a:alpha val="98000"/>
            </a:srgbClr>
          </a:solidFill>
          <a:ln>
            <a:solidFill>
              <a:srgbClr val="7030A0"/>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a:lnSpc>
                <a:spcPct val="90000"/>
              </a:lnSpc>
              <a:tabLst>
                <a:tab pos="180340" algn="l"/>
              </a:tabLst>
            </a:pPr>
            <a:r>
              <a:rPr lang="en-NZ" sz="1000" dirty="0">
                <a:solidFill>
                  <a:schemeClr val="tx1"/>
                </a:solidFill>
                <a:latin typeface="Calibri" panose="020F0502020204030204" pitchFamily="34" charset="0"/>
                <a:ea typeface="Times New Roman" panose="02020603050405020304" pitchFamily="18" charset="0"/>
              </a:rPr>
              <a:t>Increased numbers of parents at school</a:t>
            </a:r>
          </a:p>
          <a:p>
            <a:pPr>
              <a:lnSpc>
                <a:spcPct val="90000"/>
              </a:lnSpc>
              <a:tabLst>
                <a:tab pos="180340" algn="l"/>
              </a:tabLst>
            </a:pPr>
            <a:r>
              <a:rPr lang="en-NZ" sz="1000" dirty="0">
                <a:solidFill>
                  <a:schemeClr val="tx1"/>
                </a:solidFill>
                <a:latin typeface="Calibri" panose="020F0502020204030204" pitchFamily="34" charset="0"/>
                <a:ea typeface="Times New Roman" panose="02020603050405020304" pitchFamily="18" charset="0"/>
              </a:rPr>
              <a:t>Increased depth of engagement in learning</a:t>
            </a:r>
            <a:endParaRPr lang="en-US" sz="1200" dirty="0">
              <a:solidFill>
                <a:schemeClr val="tx1"/>
              </a:solidFill>
              <a:latin typeface="Times New Roman" panose="02020603050405020304" pitchFamily="18" charset="0"/>
              <a:ea typeface="Times New Roman" panose="02020603050405020304" pitchFamily="18" charset="0"/>
            </a:endParaRPr>
          </a:p>
        </p:txBody>
      </p:sp>
      <p:grpSp>
        <p:nvGrpSpPr>
          <p:cNvPr id="25" name="Group 24"/>
          <p:cNvGrpSpPr/>
          <p:nvPr/>
        </p:nvGrpSpPr>
        <p:grpSpPr>
          <a:xfrm>
            <a:off x="4057667" y="2277157"/>
            <a:ext cx="2373663" cy="3954085"/>
            <a:chOff x="1593988" y="2277157"/>
            <a:chExt cx="2373663" cy="4054565"/>
          </a:xfrm>
          <a:solidFill>
            <a:srgbClr val="7030A0"/>
          </a:solidFill>
        </p:grpSpPr>
        <p:sp>
          <p:nvSpPr>
            <p:cNvPr id="27" name="Freeform: Shape 128"/>
            <p:cNvSpPr/>
            <p:nvPr/>
          </p:nvSpPr>
          <p:spPr>
            <a:xfrm>
              <a:off x="1605643" y="2277157"/>
              <a:ext cx="2362008" cy="335280"/>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grpFill/>
            <a:ln>
              <a:solidFill>
                <a:srgbClr val="7030A0"/>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en-GB" sz="1200" dirty="0">
                  <a:solidFill>
                    <a:srgbClr val="FFFFFF"/>
                  </a:solidFill>
                  <a:latin typeface="Calibri" panose="020F0502020204030204" pitchFamily="34" charset="0"/>
                  <a:ea typeface="Times New Roman" panose="02020603050405020304" pitchFamily="18" charset="0"/>
                </a:rPr>
                <a:t>Initiative 2</a:t>
              </a:r>
              <a:endParaRPr lang="en-US" sz="1200" dirty="0">
                <a:latin typeface="Times New Roman" panose="02020603050405020304" pitchFamily="18" charset="0"/>
                <a:ea typeface="Times New Roman" panose="02020603050405020304" pitchFamily="18" charset="0"/>
              </a:endParaRPr>
            </a:p>
          </p:txBody>
        </p:sp>
        <p:sp>
          <p:nvSpPr>
            <p:cNvPr id="28" name="Freeform: Shape 129"/>
            <p:cNvSpPr/>
            <p:nvPr/>
          </p:nvSpPr>
          <p:spPr>
            <a:xfrm>
              <a:off x="1605643" y="2665777"/>
              <a:ext cx="2362008" cy="527640"/>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grpFill/>
            <a:ln>
              <a:solidFill>
                <a:srgbClr val="7030A0"/>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mi-NZ" sz="1050" dirty="0">
                  <a:latin typeface="Calibri" panose="020F0502020204030204" pitchFamily="34" charset="0"/>
                  <a:ea typeface="Times New Roman" panose="02020603050405020304" pitchFamily="18" charset="0"/>
                  <a:cs typeface="Calibri" panose="020F0502020204030204" pitchFamily="34" charset="0"/>
                </a:rPr>
                <a:t>Form networks of learning with mana whenua, Manurewa marae, kaahui ako, contributing schools...</a:t>
              </a:r>
              <a:endParaRPr lang="en-US" sz="1050" dirty="0">
                <a:latin typeface="Calibri" panose="020F0502020204030204" pitchFamily="34" charset="0"/>
                <a:ea typeface="Times New Roman" panose="02020603050405020304" pitchFamily="18" charset="0"/>
                <a:cs typeface="Calibri" panose="020F0502020204030204" pitchFamily="34" charset="0"/>
              </a:endParaRPr>
            </a:p>
          </p:txBody>
        </p:sp>
        <p:sp>
          <p:nvSpPr>
            <p:cNvPr id="30" name="Freeform: Shape 127"/>
            <p:cNvSpPr/>
            <p:nvPr/>
          </p:nvSpPr>
          <p:spPr>
            <a:xfrm>
              <a:off x="1593988" y="3246756"/>
              <a:ext cx="2362008" cy="3084966"/>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solidFill>
              <a:srgbClr val="7030A0">
                <a:alpha val="50000"/>
              </a:srgbClr>
            </a:solidFill>
            <a:ln>
              <a:solidFill>
                <a:srgbClr val="7030A0"/>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55563" indent="-55563">
                <a:lnSpc>
                  <a:spcPct val="90000"/>
                </a:lnSpc>
                <a:buFont typeface="Arial" panose="020B0604020202020204" pitchFamily="34" charset="0"/>
                <a:buChar char="•"/>
                <a:tabLst>
                  <a:tab pos="55563" algn="l"/>
                </a:tabLst>
              </a:pPr>
              <a:r>
                <a:rPr lang="en-NZ" sz="1000" dirty="0" err="1">
                  <a:latin typeface="Calibri" panose="020F0502020204030204" pitchFamily="34" charset="0"/>
                  <a:ea typeface="Times New Roman" panose="02020603050405020304" pitchFamily="18" charset="0"/>
                </a:rPr>
                <a:t>Kāhui</a:t>
              </a:r>
              <a:r>
                <a:rPr lang="en-NZ" sz="1000" dirty="0">
                  <a:latin typeface="Calibri" panose="020F0502020204030204" pitchFamily="34" charset="0"/>
                  <a:ea typeface="Times New Roman" panose="02020603050405020304" pitchFamily="18" charset="0"/>
                </a:rPr>
                <a:t> </a:t>
              </a:r>
              <a:r>
                <a:rPr lang="en-NZ" sz="1000" dirty="0" err="1">
                  <a:latin typeface="Calibri" panose="020F0502020204030204" pitchFamily="34" charset="0"/>
                  <a:ea typeface="Times New Roman" panose="02020603050405020304" pitchFamily="18" charset="0"/>
                </a:rPr>
                <a:t>Ako</a:t>
              </a:r>
              <a:r>
                <a:rPr lang="en-NZ" sz="1000" dirty="0">
                  <a:latin typeface="Calibri" panose="020F0502020204030204" pitchFamily="34" charset="0"/>
                  <a:ea typeface="Times New Roman" panose="02020603050405020304" pitchFamily="18" charset="0"/>
                </a:rPr>
                <a:t> plan</a:t>
              </a:r>
            </a:p>
            <a:p>
              <a:pPr marL="55563"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Transition to and from</a:t>
              </a:r>
            </a:p>
            <a:p>
              <a:pPr marL="55563"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Regular visit to Manurewa Marae</a:t>
              </a:r>
            </a:p>
            <a:p>
              <a:pPr marL="55563"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 EOTC opportunities</a:t>
              </a:r>
            </a:p>
            <a:p>
              <a:pPr marL="55563"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Partnering with external organisations for Spec</a:t>
              </a:r>
            </a:p>
            <a:p>
              <a:pPr marL="55563"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Connect with Mana Whenua</a:t>
              </a:r>
            </a:p>
            <a:p>
              <a:pPr marL="55563" indent="-55563">
                <a:lnSpc>
                  <a:spcPct val="90000"/>
                </a:lnSpc>
                <a:buFont typeface="Arial" panose="020B0604020202020204" pitchFamily="34" charset="0"/>
                <a:buChar char="•"/>
                <a:tabLst>
                  <a:tab pos="55563" algn="l"/>
                </a:tabLst>
              </a:pPr>
              <a:endParaRPr lang="en-US" sz="1000" dirty="0">
                <a:latin typeface="Calibri" panose="020F0502020204030204" pitchFamily="34" charset="0"/>
                <a:ea typeface="Times New Roman" panose="02020603050405020304" pitchFamily="18" charset="0"/>
              </a:endParaRPr>
            </a:p>
            <a:p>
              <a:pPr marL="55563" indent="-55563">
                <a:lnSpc>
                  <a:spcPct val="90000"/>
                </a:lnSpc>
                <a:buFont typeface="Arial" panose="020B0604020202020204" pitchFamily="34" charset="0"/>
                <a:buChar char="•"/>
                <a:tabLst>
                  <a:tab pos="55563" algn="l"/>
                </a:tabLst>
              </a:pPr>
              <a:endParaRPr lang="en-NZ" sz="1000" dirty="0">
                <a:latin typeface="Calibri" panose="020F0502020204030204" pitchFamily="34" charset="0"/>
                <a:ea typeface="Times New Roman" panose="02020603050405020304" pitchFamily="18" charset="0"/>
              </a:endParaRPr>
            </a:p>
          </p:txBody>
        </p:sp>
      </p:grpSp>
      <p:sp>
        <p:nvSpPr>
          <p:cNvPr id="26" name="Freeform: Shape 127"/>
          <p:cNvSpPr/>
          <p:nvPr/>
        </p:nvSpPr>
        <p:spPr>
          <a:xfrm>
            <a:off x="4069322" y="6283259"/>
            <a:ext cx="2362008" cy="474592"/>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solidFill>
            <a:srgbClr val="7030A0"/>
          </a:solidFill>
          <a:ln>
            <a:solidFill>
              <a:srgbClr val="7030A0"/>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a:lnSpc>
                <a:spcPct val="90000"/>
              </a:lnSpc>
              <a:tabLst>
                <a:tab pos="180340" algn="l"/>
              </a:tabLst>
            </a:pPr>
            <a:r>
              <a:rPr lang="en-NZ" sz="1000" dirty="0">
                <a:solidFill>
                  <a:schemeClr val="tx1"/>
                </a:solidFill>
                <a:latin typeface="Calibri" panose="020F0502020204030204" pitchFamily="34" charset="0"/>
                <a:ea typeface="Times New Roman" panose="02020603050405020304" pitchFamily="18" charset="0"/>
              </a:rPr>
              <a:t>Increased opportunities for students and staff to connect, learn, grow with others in Manurewa</a:t>
            </a:r>
            <a:endParaRPr lang="en-US" sz="1200" dirty="0">
              <a:latin typeface="Times New Roman" panose="02020603050405020304" pitchFamily="18" charset="0"/>
              <a:ea typeface="Times New Roman" panose="02020603050405020304" pitchFamily="18" charset="0"/>
            </a:endParaRPr>
          </a:p>
        </p:txBody>
      </p:sp>
      <p:grpSp>
        <p:nvGrpSpPr>
          <p:cNvPr id="33" name="Group 32"/>
          <p:cNvGrpSpPr/>
          <p:nvPr/>
        </p:nvGrpSpPr>
        <p:grpSpPr>
          <a:xfrm>
            <a:off x="6533001" y="2277156"/>
            <a:ext cx="2362008" cy="3954086"/>
            <a:chOff x="1605643" y="2277157"/>
            <a:chExt cx="2362008" cy="3118577"/>
          </a:xfrm>
          <a:solidFill>
            <a:srgbClr val="7030A0"/>
          </a:solidFill>
        </p:grpSpPr>
        <p:sp>
          <p:nvSpPr>
            <p:cNvPr id="35" name="Freeform: Shape 128"/>
            <p:cNvSpPr/>
            <p:nvPr/>
          </p:nvSpPr>
          <p:spPr>
            <a:xfrm>
              <a:off x="1605643" y="2277157"/>
              <a:ext cx="2362008" cy="257882"/>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grpFill/>
            <a:ln>
              <a:solidFill>
                <a:srgbClr val="7030A0"/>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en-GB" sz="1200" dirty="0">
                  <a:solidFill>
                    <a:srgbClr val="FFFFFF"/>
                  </a:solidFill>
                  <a:latin typeface="Calibri" panose="020F0502020204030204" pitchFamily="34" charset="0"/>
                  <a:ea typeface="Times New Roman" panose="02020603050405020304" pitchFamily="18" charset="0"/>
                </a:rPr>
                <a:t>Initiative 3</a:t>
              </a:r>
              <a:endParaRPr lang="en-US" sz="1200" dirty="0">
                <a:latin typeface="Times New Roman" panose="02020603050405020304" pitchFamily="18" charset="0"/>
                <a:ea typeface="Times New Roman" panose="02020603050405020304" pitchFamily="18" charset="0"/>
              </a:endParaRPr>
            </a:p>
          </p:txBody>
        </p:sp>
        <p:sp>
          <p:nvSpPr>
            <p:cNvPr id="36" name="Freeform: Shape 129"/>
            <p:cNvSpPr/>
            <p:nvPr/>
          </p:nvSpPr>
          <p:spPr>
            <a:xfrm>
              <a:off x="1605643" y="2574898"/>
              <a:ext cx="2362008" cy="405835"/>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grpFill/>
            <a:ln>
              <a:solidFill>
                <a:srgbClr val="7030A0"/>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mi-NZ" sz="1100" dirty="0">
                  <a:latin typeface="Calibri" panose="020F0502020204030204" pitchFamily="34" charset="0"/>
                  <a:ea typeface="Times New Roman" panose="02020603050405020304" pitchFamily="18" charset="0"/>
                </a:rPr>
                <a:t>Connect with local community resources to promote wider engagement</a:t>
              </a:r>
              <a:endParaRPr lang="en-US" sz="1200" dirty="0">
                <a:latin typeface="Times New Roman" panose="02020603050405020304" pitchFamily="18" charset="0"/>
                <a:ea typeface="Times New Roman" panose="02020603050405020304" pitchFamily="18" charset="0"/>
              </a:endParaRPr>
            </a:p>
          </p:txBody>
        </p:sp>
        <p:sp>
          <p:nvSpPr>
            <p:cNvPr id="38" name="Freeform: Shape 127"/>
            <p:cNvSpPr/>
            <p:nvPr/>
          </p:nvSpPr>
          <p:spPr>
            <a:xfrm>
              <a:off x="1605643" y="3020593"/>
              <a:ext cx="2362008" cy="2375141"/>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solidFill>
              <a:srgbClr val="7030A0">
                <a:alpha val="50000"/>
              </a:srgbClr>
            </a:solidFill>
            <a:ln>
              <a:solidFill>
                <a:srgbClr val="7030A0"/>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55563"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Sports tournaments, camp</a:t>
              </a:r>
            </a:p>
            <a:p>
              <a:pPr marL="55563"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Manurewa wide competitions </a:t>
              </a:r>
            </a:p>
            <a:p>
              <a:pPr marL="55563"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Involvement in what is happening in Manurewa</a:t>
              </a:r>
            </a:p>
            <a:p>
              <a:pPr marL="55563"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Library activities</a:t>
              </a:r>
            </a:p>
            <a:p>
              <a:pPr marL="55563"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New enrolment scheme (zone)</a:t>
              </a:r>
            </a:p>
          </p:txBody>
        </p:sp>
      </p:grpSp>
      <p:sp>
        <p:nvSpPr>
          <p:cNvPr id="34" name="Freeform: Shape 127"/>
          <p:cNvSpPr/>
          <p:nvPr/>
        </p:nvSpPr>
        <p:spPr>
          <a:xfrm>
            <a:off x="6533001" y="6281781"/>
            <a:ext cx="2362008" cy="476070"/>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solidFill>
            <a:srgbClr val="7030A0"/>
          </a:solidFill>
          <a:ln>
            <a:solidFill>
              <a:srgbClr val="7030A0"/>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a:lnSpc>
                <a:spcPct val="90000"/>
              </a:lnSpc>
              <a:tabLst>
                <a:tab pos="180340" algn="l"/>
              </a:tabLst>
            </a:pPr>
            <a:r>
              <a:rPr lang="en-NZ" sz="1000" dirty="0">
                <a:solidFill>
                  <a:schemeClr val="tx1"/>
                </a:solidFill>
                <a:latin typeface="Calibri" panose="020F0502020204030204" pitchFamily="34" charset="0"/>
                <a:ea typeface="Times New Roman" panose="02020603050405020304" pitchFamily="18" charset="0"/>
              </a:rPr>
              <a:t>Increased opportunities for students to engage with the community</a:t>
            </a:r>
          </a:p>
          <a:p>
            <a:pPr>
              <a:lnSpc>
                <a:spcPct val="90000"/>
              </a:lnSpc>
              <a:tabLst>
                <a:tab pos="180340" algn="l"/>
              </a:tabLst>
            </a:pPr>
            <a:r>
              <a:rPr lang="en-NZ" sz="1000" dirty="0">
                <a:solidFill>
                  <a:schemeClr val="tx1"/>
                </a:solidFill>
                <a:latin typeface="Calibri" panose="020F0502020204030204" pitchFamily="34" charset="0"/>
                <a:ea typeface="Times New Roman" panose="02020603050405020304" pitchFamily="18" charset="0"/>
              </a:rPr>
              <a:t>Increased exposure for </a:t>
            </a:r>
            <a:r>
              <a:rPr lang="en-NZ" sz="1000" dirty="0" err="1">
                <a:solidFill>
                  <a:schemeClr val="tx1"/>
                </a:solidFill>
                <a:latin typeface="Calibri" panose="020F0502020204030204" pitchFamily="34" charset="0"/>
                <a:ea typeface="Times New Roman" panose="02020603050405020304" pitchFamily="18" charset="0"/>
              </a:rPr>
              <a:t>Waimahia</a:t>
            </a:r>
            <a:endParaRPr lang="en-US" sz="1200" dirty="0">
              <a:solidFill>
                <a:schemeClr val="tx1"/>
              </a:solidFill>
              <a:latin typeface="Times New Roman" panose="02020603050405020304" pitchFamily="18" charset="0"/>
              <a:ea typeface="Times New Roman" panose="02020603050405020304" pitchFamily="18" charset="0"/>
            </a:endParaRPr>
          </a:p>
        </p:txBody>
      </p:sp>
      <p:grpSp>
        <p:nvGrpSpPr>
          <p:cNvPr id="4" name="Group 3">
            <a:extLst>
              <a:ext uri="{FF2B5EF4-FFF2-40B4-BE49-F238E27FC236}">
                <a16:creationId xmlns:a16="http://schemas.microsoft.com/office/drawing/2014/main" id="{C8A91A16-E249-9004-4F8A-F0E17363DB5C}"/>
              </a:ext>
            </a:extLst>
          </p:cNvPr>
          <p:cNvGrpSpPr/>
          <p:nvPr/>
        </p:nvGrpSpPr>
        <p:grpSpPr>
          <a:xfrm>
            <a:off x="8983663" y="2277156"/>
            <a:ext cx="2362008" cy="3954086"/>
            <a:chOff x="1605643" y="2277157"/>
            <a:chExt cx="2362008" cy="3118577"/>
          </a:xfrm>
          <a:solidFill>
            <a:srgbClr val="7030A0"/>
          </a:solidFill>
        </p:grpSpPr>
        <p:sp>
          <p:nvSpPr>
            <p:cNvPr id="5" name="Freeform: Shape 128">
              <a:extLst>
                <a:ext uri="{FF2B5EF4-FFF2-40B4-BE49-F238E27FC236}">
                  <a16:creationId xmlns:a16="http://schemas.microsoft.com/office/drawing/2014/main" id="{BFD7FF36-4F3C-7A8D-9103-AB97EE3B672A}"/>
                </a:ext>
              </a:extLst>
            </p:cNvPr>
            <p:cNvSpPr/>
            <p:nvPr/>
          </p:nvSpPr>
          <p:spPr>
            <a:xfrm>
              <a:off x="1605643" y="2277157"/>
              <a:ext cx="2362008" cy="257882"/>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grpFill/>
            <a:ln>
              <a:solidFill>
                <a:srgbClr val="7030A0"/>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en-GB" sz="1200" dirty="0">
                  <a:solidFill>
                    <a:srgbClr val="FFFFFF"/>
                  </a:solidFill>
                  <a:latin typeface="Calibri" panose="020F0502020204030204" pitchFamily="34" charset="0"/>
                  <a:ea typeface="Times New Roman" panose="02020603050405020304" pitchFamily="18" charset="0"/>
                </a:rPr>
                <a:t>Initiative 4</a:t>
              </a:r>
              <a:endParaRPr lang="en-US" sz="1200" dirty="0">
                <a:latin typeface="Times New Roman" panose="02020603050405020304" pitchFamily="18" charset="0"/>
                <a:ea typeface="Times New Roman" panose="02020603050405020304" pitchFamily="18" charset="0"/>
              </a:endParaRPr>
            </a:p>
          </p:txBody>
        </p:sp>
        <p:sp>
          <p:nvSpPr>
            <p:cNvPr id="8" name="Freeform: Shape 129">
              <a:extLst>
                <a:ext uri="{FF2B5EF4-FFF2-40B4-BE49-F238E27FC236}">
                  <a16:creationId xmlns:a16="http://schemas.microsoft.com/office/drawing/2014/main" id="{1BC54DD6-32BE-32DF-9AE2-60CC80867BCA}"/>
                </a:ext>
              </a:extLst>
            </p:cNvPr>
            <p:cNvSpPr/>
            <p:nvPr/>
          </p:nvSpPr>
          <p:spPr>
            <a:xfrm>
              <a:off x="1605643" y="2574898"/>
              <a:ext cx="2362008" cy="405835"/>
            </a:xfrm>
            <a:custGeom>
              <a:avLst/>
              <a:gdLst>
                <a:gd name="connsiteX0" fmla="*/ 0 w 2995235"/>
                <a:gd name="connsiteY0" fmla="*/ 0 h 527402"/>
                <a:gd name="connsiteX1" fmla="*/ 2995235 w 2995235"/>
                <a:gd name="connsiteY1" fmla="*/ 0 h 527402"/>
                <a:gd name="connsiteX2" fmla="*/ 2995235 w 2995235"/>
                <a:gd name="connsiteY2" fmla="*/ 527402 h 527402"/>
                <a:gd name="connsiteX3" fmla="*/ 0 w 2995235"/>
                <a:gd name="connsiteY3" fmla="*/ 527402 h 527402"/>
                <a:gd name="connsiteX4" fmla="*/ 0 w 2995235"/>
                <a:gd name="connsiteY4" fmla="*/ 0 h 52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527402">
                  <a:moveTo>
                    <a:pt x="0" y="0"/>
                  </a:moveTo>
                  <a:lnTo>
                    <a:pt x="2995235" y="0"/>
                  </a:lnTo>
                  <a:lnTo>
                    <a:pt x="2995235" y="527402"/>
                  </a:lnTo>
                  <a:lnTo>
                    <a:pt x="0" y="527402"/>
                  </a:lnTo>
                  <a:lnTo>
                    <a:pt x="0" y="0"/>
                  </a:lnTo>
                  <a:close/>
                </a:path>
              </a:pathLst>
            </a:custGeom>
            <a:grpFill/>
            <a:ln>
              <a:solidFill>
                <a:srgbClr val="7030A0"/>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algn="ctr">
                <a:lnSpc>
                  <a:spcPct val="90000"/>
                </a:lnSpc>
                <a:spcAft>
                  <a:spcPts val="505"/>
                </a:spcAft>
              </a:pPr>
              <a:r>
                <a:rPr lang="mi-NZ" sz="1100" dirty="0">
                  <a:latin typeface="Calibri" panose="020F0502020204030204" pitchFamily="34" charset="0"/>
                  <a:ea typeface="Times New Roman" panose="02020603050405020304" pitchFamily="18" charset="0"/>
                </a:rPr>
                <a:t>Engage students through programmes that promote positive school culture</a:t>
              </a:r>
              <a:endParaRPr lang="en-US" sz="1200" dirty="0">
                <a:latin typeface="Times New Roman" panose="02020603050405020304" pitchFamily="18" charset="0"/>
                <a:ea typeface="Times New Roman" panose="02020603050405020304" pitchFamily="18" charset="0"/>
              </a:endParaRPr>
            </a:p>
          </p:txBody>
        </p:sp>
        <p:sp>
          <p:nvSpPr>
            <p:cNvPr id="10" name="Freeform: Shape 127">
              <a:extLst>
                <a:ext uri="{FF2B5EF4-FFF2-40B4-BE49-F238E27FC236}">
                  <a16:creationId xmlns:a16="http://schemas.microsoft.com/office/drawing/2014/main" id="{7E12E090-11B7-C198-432C-CF6D3B182EB9}"/>
                </a:ext>
              </a:extLst>
            </p:cNvPr>
            <p:cNvSpPr/>
            <p:nvPr/>
          </p:nvSpPr>
          <p:spPr>
            <a:xfrm>
              <a:off x="1605643" y="3020593"/>
              <a:ext cx="2362008" cy="2375141"/>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solidFill>
              <a:srgbClr val="7030A0">
                <a:alpha val="50000"/>
              </a:srgbClr>
            </a:solidFill>
            <a:ln>
              <a:solidFill>
                <a:srgbClr val="7030A0"/>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55563"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Playground norms </a:t>
              </a:r>
            </a:p>
            <a:p>
              <a:pPr marL="55563"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Revamp PB4L/BMP to reflect the restorative nature of 3Ms </a:t>
              </a:r>
            </a:p>
            <a:p>
              <a:pPr marL="55563" indent="-55563">
                <a:lnSpc>
                  <a:spcPct val="90000"/>
                </a:lnSpc>
                <a:buFont typeface="Arial" panose="020B0604020202020204" pitchFamily="34" charset="0"/>
                <a:buChar char="•"/>
                <a:tabLst>
                  <a:tab pos="55563" algn="l"/>
                </a:tabLst>
              </a:pPr>
              <a:r>
                <a:rPr lang="en-NZ" sz="1000" dirty="0" err="1">
                  <a:latin typeface="Calibri" panose="020F0502020204030204" pitchFamily="34" charset="0"/>
                  <a:ea typeface="Times New Roman" panose="02020603050405020304" pitchFamily="18" charset="0"/>
                </a:rPr>
                <a:t>Lalaga</a:t>
              </a:r>
              <a:r>
                <a:rPr lang="en-NZ" sz="1000" dirty="0">
                  <a:latin typeface="Calibri" panose="020F0502020204030204" pitchFamily="34" charset="0"/>
                  <a:ea typeface="Times New Roman" panose="02020603050405020304" pitchFamily="18" charset="0"/>
                </a:rPr>
                <a:t> – continue 3x a week</a:t>
              </a:r>
            </a:p>
            <a:p>
              <a:pPr marL="55563"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Whānau – regular in term 1 then??</a:t>
              </a:r>
            </a:p>
            <a:p>
              <a:pPr marL="55563"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Regular lunchtime activities</a:t>
              </a:r>
            </a:p>
            <a:p>
              <a:pPr marL="55563"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After school programmes</a:t>
              </a:r>
            </a:p>
            <a:p>
              <a:pPr marL="55563" indent="-55563">
                <a:lnSpc>
                  <a:spcPct val="90000"/>
                </a:lnSpc>
                <a:buFont typeface="Arial" panose="020B0604020202020204" pitchFamily="34" charset="0"/>
                <a:buChar char="•"/>
                <a:tabLst>
                  <a:tab pos="55563" algn="l"/>
                </a:tabLst>
              </a:pPr>
              <a:r>
                <a:rPr lang="en-NZ" sz="1000" dirty="0">
                  <a:latin typeface="Calibri" panose="020F0502020204030204" pitchFamily="34" charset="0"/>
                  <a:ea typeface="Times New Roman" panose="02020603050405020304" pitchFamily="18" charset="0"/>
                </a:rPr>
                <a:t>Develop and implement a wellbeing improvement plan</a:t>
              </a:r>
            </a:p>
          </p:txBody>
        </p:sp>
      </p:grpSp>
      <p:sp>
        <p:nvSpPr>
          <p:cNvPr id="18" name="Freeform: Shape 127">
            <a:extLst>
              <a:ext uri="{FF2B5EF4-FFF2-40B4-BE49-F238E27FC236}">
                <a16:creationId xmlns:a16="http://schemas.microsoft.com/office/drawing/2014/main" id="{E356D621-DFDF-0C01-BA39-D8EE494B96F6}"/>
              </a:ext>
            </a:extLst>
          </p:cNvPr>
          <p:cNvSpPr/>
          <p:nvPr/>
        </p:nvSpPr>
        <p:spPr>
          <a:xfrm>
            <a:off x="8983663" y="6280263"/>
            <a:ext cx="2362008" cy="476070"/>
          </a:xfrm>
          <a:custGeom>
            <a:avLst/>
            <a:gdLst>
              <a:gd name="connsiteX0" fmla="*/ 0 w 2995235"/>
              <a:gd name="connsiteY0" fmla="*/ 0 h 1345049"/>
              <a:gd name="connsiteX1" fmla="*/ 2995235 w 2995235"/>
              <a:gd name="connsiteY1" fmla="*/ 0 h 1345049"/>
              <a:gd name="connsiteX2" fmla="*/ 2995235 w 2995235"/>
              <a:gd name="connsiteY2" fmla="*/ 1345049 h 1345049"/>
              <a:gd name="connsiteX3" fmla="*/ 0 w 2995235"/>
              <a:gd name="connsiteY3" fmla="*/ 1345049 h 1345049"/>
              <a:gd name="connsiteX4" fmla="*/ 0 w 2995235"/>
              <a:gd name="connsiteY4" fmla="*/ 0 h 134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35" h="1345049">
                <a:moveTo>
                  <a:pt x="0" y="0"/>
                </a:moveTo>
                <a:lnTo>
                  <a:pt x="2995235" y="0"/>
                </a:lnTo>
                <a:lnTo>
                  <a:pt x="2995235" y="1345049"/>
                </a:lnTo>
                <a:lnTo>
                  <a:pt x="0" y="1345049"/>
                </a:lnTo>
                <a:lnTo>
                  <a:pt x="0" y="0"/>
                </a:lnTo>
                <a:close/>
              </a:path>
            </a:pathLst>
          </a:custGeom>
          <a:solidFill>
            <a:srgbClr val="7030A0"/>
          </a:solidFill>
          <a:ln>
            <a:solidFill>
              <a:srgbClr val="7030A0"/>
            </a:solidFill>
          </a:ln>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a:lnSpc>
                <a:spcPct val="90000"/>
              </a:lnSpc>
              <a:tabLst>
                <a:tab pos="180340" algn="l"/>
              </a:tabLst>
            </a:pPr>
            <a:r>
              <a:rPr lang="en-NZ" sz="1000" dirty="0">
                <a:solidFill>
                  <a:schemeClr val="tx1"/>
                </a:solidFill>
                <a:latin typeface="Calibri" panose="020F0502020204030204" pitchFamily="34" charset="0"/>
                <a:ea typeface="Times New Roman" panose="02020603050405020304" pitchFamily="18" charset="0"/>
              </a:rPr>
              <a:t>Increased sense of belonging and pride in the school </a:t>
            </a:r>
            <a:endParaRPr lang="en-US" sz="1200" dirty="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35763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98283" y="178544"/>
            <a:ext cx="11381388" cy="653627"/>
          </a:xfrm>
        </p:spPr>
        <p:txBody>
          <a:bodyPr/>
          <a:lstStyle/>
          <a:p>
            <a:r>
              <a:rPr lang="mi-NZ" sz="3900" dirty="0"/>
              <a:t>Strategic Goals /Core Values / BAU</a:t>
            </a:r>
            <a:endParaRPr lang="en-US" sz="3900" dirty="0"/>
          </a:p>
        </p:txBody>
      </p:sp>
      <p:sp>
        <p:nvSpPr>
          <p:cNvPr id="4" name="Pentagon 3"/>
          <p:cNvSpPr/>
          <p:nvPr/>
        </p:nvSpPr>
        <p:spPr>
          <a:xfrm>
            <a:off x="2400829" y="1348023"/>
            <a:ext cx="2997853" cy="598714"/>
          </a:xfrm>
          <a:custGeom>
            <a:avLst/>
            <a:gdLst>
              <a:gd name="connsiteX0" fmla="*/ 0 w 3297210"/>
              <a:gd name="connsiteY0" fmla="*/ 0 h 598714"/>
              <a:gd name="connsiteX1" fmla="*/ 2997853 w 3297210"/>
              <a:gd name="connsiteY1" fmla="*/ 0 h 598714"/>
              <a:gd name="connsiteX2" fmla="*/ 3297210 w 3297210"/>
              <a:gd name="connsiteY2" fmla="*/ 299357 h 598714"/>
              <a:gd name="connsiteX3" fmla="*/ 2997853 w 3297210"/>
              <a:gd name="connsiteY3" fmla="*/ 598714 h 598714"/>
              <a:gd name="connsiteX4" fmla="*/ 0 w 3297210"/>
              <a:gd name="connsiteY4" fmla="*/ 598714 h 598714"/>
              <a:gd name="connsiteX5" fmla="*/ 0 w 3297210"/>
              <a:gd name="connsiteY5" fmla="*/ 0 h 598714"/>
              <a:gd name="connsiteX0" fmla="*/ 0 w 2997853"/>
              <a:gd name="connsiteY0" fmla="*/ 0 h 598714"/>
              <a:gd name="connsiteX1" fmla="*/ 2997853 w 2997853"/>
              <a:gd name="connsiteY1" fmla="*/ 0 h 598714"/>
              <a:gd name="connsiteX2" fmla="*/ 2992410 w 2997853"/>
              <a:gd name="connsiteY2" fmla="*/ 240363 h 598714"/>
              <a:gd name="connsiteX3" fmla="*/ 2997853 w 2997853"/>
              <a:gd name="connsiteY3" fmla="*/ 598714 h 598714"/>
              <a:gd name="connsiteX4" fmla="*/ 0 w 2997853"/>
              <a:gd name="connsiteY4" fmla="*/ 598714 h 598714"/>
              <a:gd name="connsiteX5" fmla="*/ 0 w 2997853"/>
              <a:gd name="connsiteY5" fmla="*/ 0 h 59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7853" h="598714">
                <a:moveTo>
                  <a:pt x="0" y="0"/>
                </a:moveTo>
                <a:lnTo>
                  <a:pt x="2997853" y="0"/>
                </a:lnTo>
                <a:lnTo>
                  <a:pt x="2992410" y="240363"/>
                </a:lnTo>
                <a:cubicBezTo>
                  <a:pt x="2994224" y="359813"/>
                  <a:pt x="2996039" y="479264"/>
                  <a:pt x="2997853" y="598714"/>
                </a:cubicBezTo>
                <a:lnTo>
                  <a:pt x="0" y="598714"/>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Mana</a:t>
            </a:r>
          </a:p>
        </p:txBody>
      </p:sp>
      <p:sp>
        <p:nvSpPr>
          <p:cNvPr id="5" name="Rectangle 4"/>
          <p:cNvSpPr/>
          <p:nvPr/>
        </p:nvSpPr>
        <p:spPr>
          <a:xfrm>
            <a:off x="2400830" y="2033902"/>
            <a:ext cx="3004457" cy="110799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dirty="0">
              <a:solidFill>
                <a:schemeClr val="tx1"/>
              </a:solidFill>
            </a:endParaRPr>
          </a:p>
        </p:txBody>
      </p:sp>
      <p:sp>
        <p:nvSpPr>
          <p:cNvPr id="6" name="TextBox 5"/>
          <p:cNvSpPr txBox="1"/>
          <p:nvPr/>
        </p:nvSpPr>
        <p:spPr>
          <a:xfrm>
            <a:off x="398282" y="2218567"/>
            <a:ext cx="1817598" cy="738664"/>
          </a:xfrm>
          <a:prstGeom prst="rect">
            <a:avLst/>
          </a:prstGeom>
          <a:noFill/>
          <a:ln>
            <a:solidFill>
              <a:schemeClr val="accent1"/>
            </a:solidFill>
          </a:ln>
        </p:spPr>
        <p:txBody>
          <a:bodyPr wrap="square" rtlCol="0">
            <a:spAutoFit/>
          </a:bodyPr>
          <a:lstStyle/>
          <a:p>
            <a:pPr algn="ctr"/>
            <a:r>
              <a:rPr lang="en-NZ" sz="1050" dirty="0">
                <a:solidFill>
                  <a:schemeClr val="bg1"/>
                </a:solidFill>
              </a:rPr>
              <a:t>Relevant, real curriculum taught by responsive evidence-based teachers</a:t>
            </a:r>
          </a:p>
        </p:txBody>
      </p:sp>
      <p:sp>
        <p:nvSpPr>
          <p:cNvPr id="10" name="Chevron 9"/>
          <p:cNvSpPr/>
          <p:nvPr/>
        </p:nvSpPr>
        <p:spPr>
          <a:xfrm>
            <a:off x="5582579" y="1348023"/>
            <a:ext cx="3007685" cy="598714"/>
          </a:xfrm>
          <a:custGeom>
            <a:avLst/>
            <a:gdLst>
              <a:gd name="connsiteX0" fmla="*/ 0 w 3297210"/>
              <a:gd name="connsiteY0" fmla="*/ 0 h 598714"/>
              <a:gd name="connsiteX1" fmla="*/ 2997853 w 3297210"/>
              <a:gd name="connsiteY1" fmla="*/ 0 h 598714"/>
              <a:gd name="connsiteX2" fmla="*/ 3297210 w 3297210"/>
              <a:gd name="connsiteY2" fmla="*/ 299357 h 598714"/>
              <a:gd name="connsiteX3" fmla="*/ 2997853 w 3297210"/>
              <a:gd name="connsiteY3" fmla="*/ 598714 h 598714"/>
              <a:gd name="connsiteX4" fmla="*/ 0 w 3297210"/>
              <a:gd name="connsiteY4" fmla="*/ 598714 h 598714"/>
              <a:gd name="connsiteX5" fmla="*/ 299357 w 3297210"/>
              <a:gd name="connsiteY5" fmla="*/ 299357 h 598714"/>
              <a:gd name="connsiteX6" fmla="*/ 0 w 3297210"/>
              <a:gd name="connsiteY6" fmla="*/ 0 h 598714"/>
              <a:gd name="connsiteX0" fmla="*/ 0 w 3002242"/>
              <a:gd name="connsiteY0" fmla="*/ 0 h 598714"/>
              <a:gd name="connsiteX1" fmla="*/ 2997853 w 3002242"/>
              <a:gd name="connsiteY1" fmla="*/ 0 h 598714"/>
              <a:gd name="connsiteX2" fmla="*/ 3002242 w 3002242"/>
              <a:gd name="connsiteY2" fmla="*/ 269861 h 598714"/>
              <a:gd name="connsiteX3" fmla="*/ 2997853 w 3002242"/>
              <a:gd name="connsiteY3" fmla="*/ 598714 h 598714"/>
              <a:gd name="connsiteX4" fmla="*/ 0 w 3002242"/>
              <a:gd name="connsiteY4" fmla="*/ 598714 h 598714"/>
              <a:gd name="connsiteX5" fmla="*/ 299357 w 3002242"/>
              <a:gd name="connsiteY5" fmla="*/ 299357 h 598714"/>
              <a:gd name="connsiteX6" fmla="*/ 0 w 3002242"/>
              <a:gd name="connsiteY6" fmla="*/ 0 h 598714"/>
              <a:gd name="connsiteX0" fmla="*/ 5443 w 3007685"/>
              <a:gd name="connsiteY0" fmla="*/ 0 h 598714"/>
              <a:gd name="connsiteX1" fmla="*/ 3003296 w 3007685"/>
              <a:gd name="connsiteY1" fmla="*/ 0 h 598714"/>
              <a:gd name="connsiteX2" fmla="*/ 3007685 w 3007685"/>
              <a:gd name="connsiteY2" fmla="*/ 269861 h 598714"/>
              <a:gd name="connsiteX3" fmla="*/ 3003296 w 3007685"/>
              <a:gd name="connsiteY3" fmla="*/ 598714 h 598714"/>
              <a:gd name="connsiteX4" fmla="*/ 5443 w 3007685"/>
              <a:gd name="connsiteY4" fmla="*/ 598714 h 598714"/>
              <a:gd name="connsiteX5" fmla="*/ 0 w 3007685"/>
              <a:gd name="connsiteY5" fmla="*/ 260028 h 598714"/>
              <a:gd name="connsiteX6" fmla="*/ 5443 w 3007685"/>
              <a:gd name="connsiteY6" fmla="*/ 0 h 59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7685" h="598714">
                <a:moveTo>
                  <a:pt x="5443" y="0"/>
                </a:moveTo>
                <a:lnTo>
                  <a:pt x="3003296" y="0"/>
                </a:lnTo>
                <a:lnTo>
                  <a:pt x="3007685" y="269861"/>
                </a:lnTo>
                <a:lnTo>
                  <a:pt x="3003296" y="598714"/>
                </a:lnTo>
                <a:lnTo>
                  <a:pt x="5443" y="598714"/>
                </a:lnTo>
                <a:cubicBezTo>
                  <a:pt x="3629" y="485819"/>
                  <a:pt x="1814" y="372923"/>
                  <a:pt x="0" y="260028"/>
                </a:cubicBezTo>
                <a:lnTo>
                  <a:pt x="54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err="1"/>
              <a:t>Manaakitanga</a:t>
            </a:r>
            <a:endParaRPr lang="en-NZ" b="1" dirty="0"/>
          </a:p>
        </p:txBody>
      </p:sp>
      <p:sp>
        <p:nvSpPr>
          <p:cNvPr id="11" name="Chevron 10"/>
          <p:cNvSpPr/>
          <p:nvPr/>
        </p:nvSpPr>
        <p:spPr>
          <a:xfrm>
            <a:off x="8766543" y="1352830"/>
            <a:ext cx="3013128" cy="598714"/>
          </a:xfrm>
          <a:custGeom>
            <a:avLst/>
            <a:gdLst>
              <a:gd name="connsiteX0" fmla="*/ 0 w 3297210"/>
              <a:gd name="connsiteY0" fmla="*/ 0 h 598714"/>
              <a:gd name="connsiteX1" fmla="*/ 2997853 w 3297210"/>
              <a:gd name="connsiteY1" fmla="*/ 0 h 598714"/>
              <a:gd name="connsiteX2" fmla="*/ 3297210 w 3297210"/>
              <a:gd name="connsiteY2" fmla="*/ 299357 h 598714"/>
              <a:gd name="connsiteX3" fmla="*/ 2997853 w 3297210"/>
              <a:gd name="connsiteY3" fmla="*/ 598714 h 598714"/>
              <a:gd name="connsiteX4" fmla="*/ 0 w 3297210"/>
              <a:gd name="connsiteY4" fmla="*/ 598714 h 598714"/>
              <a:gd name="connsiteX5" fmla="*/ 299357 w 3297210"/>
              <a:gd name="connsiteY5" fmla="*/ 299357 h 598714"/>
              <a:gd name="connsiteX6" fmla="*/ 0 w 3297210"/>
              <a:gd name="connsiteY6" fmla="*/ 0 h 598714"/>
              <a:gd name="connsiteX0" fmla="*/ 0 w 3012074"/>
              <a:gd name="connsiteY0" fmla="*/ 0 h 598714"/>
              <a:gd name="connsiteX1" fmla="*/ 2997853 w 3012074"/>
              <a:gd name="connsiteY1" fmla="*/ 0 h 598714"/>
              <a:gd name="connsiteX2" fmla="*/ 3012074 w 3012074"/>
              <a:gd name="connsiteY2" fmla="*/ 279693 h 598714"/>
              <a:gd name="connsiteX3" fmla="*/ 2997853 w 3012074"/>
              <a:gd name="connsiteY3" fmla="*/ 598714 h 598714"/>
              <a:gd name="connsiteX4" fmla="*/ 0 w 3012074"/>
              <a:gd name="connsiteY4" fmla="*/ 598714 h 598714"/>
              <a:gd name="connsiteX5" fmla="*/ 299357 w 3012074"/>
              <a:gd name="connsiteY5" fmla="*/ 299357 h 598714"/>
              <a:gd name="connsiteX6" fmla="*/ 0 w 3012074"/>
              <a:gd name="connsiteY6" fmla="*/ 0 h 598714"/>
              <a:gd name="connsiteX0" fmla="*/ 0 w 3012074"/>
              <a:gd name="connsiteY0" fmla="*/ 0 h 598714"/>
              <a:gd name="connsiteX1" fmla="*/ 2997853 w 3012074"/>
              <a:gd name="connsiteY1" fmla="*/ 0 h 598714"/>
              <a:gd name="connsiteX2" fmla="*/ 3012074 w 3012074"/>
              <a:gd name="connsiteY2" fmla="*/ 279693 h 598714"/>
              <a:gd name="connsiteX3" fmla="*/ 2997853 w 3012074"/>
              <a:gd name="connsiteY3" fmla="*/ 598714 h 598714"/>
              <a:gd name="connsiteX4" fmla="*/ 0 w 3012074"/>
              <a:gd name="connsiteY4" fmla="*/ 598714 h 598714"/>
              <a:gd name="connsiteX5" fmla="*/ 14222 w 3012074"/>
              <a:gd name="connsiteY5" fmla="*/ 319021 h 598714"/>
              <a:gd name="connsiteX6" fmla="*/ 0 w 3012074"/>
              <a:gd name="connsiteY6" fmla="*/ 0 h 598714"/>
              <a:gd name="connsiteX0" fmla="*/ 15275 w 3027349"/>
              <a:gd name="connsiteY0" fmla="*/ 0 h 598714"/>
              <a:gd name="connsiteX1" fmla="*/ 3013128 w 3027349"/>
              <a:gd name="connsiteY1" fmla="*/ 0 h 598714"/>
              <a:gd name="connsiteX2" fmla="*/ 3027349 w 3027349"/>
              <a:gd name="connsiteY2" fmla="*/ 279693 h 598714"/>
              <a:gd name="connsiteX3" fmla="*/ 3013128 w 3027349"/>
              <a:gd name="connsiteY3" fmla="*/ 598714 h 598714"/>
              <a:gd name="connsiteX4" fmla="*/ 15275 w 3027349"/>
              <a:gd name="connsiteY4" fmla="*/ 598714 h 598714"/>
              <a:gd name="connsiteX5" fmla="*/ 0 w 3027349"/>
              <a:gd name="connsiteY5" fmla="*/ 319021 h 598714"/>
              <a:gd name="connsiteX6" fmla="*/ 15275 w 3027349"/>
              <a:gd name="connsiteY6" fmla="*/ 0 h 59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7349" h="598714">
                <a:moveTo>
                  <a:pt x="15275" y="0"/>
                </a:moveTo>
                <a:lnTo>
                  <a:pt x="3013128" y="0"/>
                </a:lnTo>
                <a:lnTo>
                  <a:pt x="3027349" y="279693"/>
                </a:lnTo>
                <a:lnTo>
                  <a:pt x="3013128" y="598714"/>
                </a:lnTo>
                <a:lnTo>
                  <a:pt x="15275" y="598714"/>
                </a:lnTo>
                <a:lnTo>
                  <a:pt x="0" y="319021"/>
                </a:lnTo>
                <a:lnTo>
                  <a:pt x="1527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err="1"/>
              <a:t>Mātauranga</a:t>
            </a:r>
            <a:endParaRPr lang="en-NZ" b="1" dirty="0"/>
          </a:p>
        </p:txBody>
      </p:sp>
      <p:sp>
        <p:nvSpPr>
          <p:cNvPr id="12" name="Rectangle 11"/>
          <p:cNvSpPr/>
          <p:nvPr/>
        </p:nvSpPr>
        <p:spPr>
          <a:xfrm>
            <a:off x="5585807" y="2039279"/>
            <a:ext cx="3004457" cy="110261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dirty="0">
              <a:solidFill>
                <a:schemeClr val="tx1"/>
              </a:solidFill>
            </a:endParaRPr>
          </a:p>
        </p:txBody>
      </p:sp>
      <p:sp>
        <p:nvSpPr>
          <p:cNvPr id="13" name="Rectangle 12"/>
          <p:cNvSpPr/>
          <p:nvPr/>
        </p:nvSpPr>
        <p:spPr>
          <a:xfrm>
            <a:off x="8775214" y="2033902"/>
            <a:ext cx="3004457" cy="110799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dirty="0">
              <a:solidFill>
                <a:schemeClr val="tx1"/>
              </a:solidFill>
            </a:endParaRPr>
          </a:p>
        </p:txBody>
      </p:sp>
      <p:sp>
        <p:nvSpPr>
          <p:cNvPr id="14" name="Rectangle 13"/>
          <p:cNvSpPr/>
          <p:nvPr/>
        </p:nvSpPr>
        <p:spPr>
          <a:xfrm>
            <a:off x="2400828" y="3226038"/>
            <a:ext cx="3004457" cy="1060569"/>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dirty="0">
              <a:solidFill>
                <a:schemeClr val="tx1"/>
              </a:solidFill>
            </a:endParaRPr>
          </a:p>
        </p:txBody>
      </p:sp>
      <p:sp>
        <p:nvSpPr>
          <p:cNvPr id="15" name="Rectangle 14"/>
          <p:cNvSpPr/>
          <p:nvPr/>
        </p:nvSpPr>
        <p:spPr>
          <a:xfrm>
            <a:off x="5585807" y="3226038"/>
            <a:ext cx="3004457" cy="106057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dirty="0">
              <a:solidFill>
                <a:schemeClr val="tx1"/>
              </a:solidFill>
            </a:endParaRPr>
          </a:p>
        </p:txBody>
      </p:sp>
      <p:sp>
        <p:nvSpPr>
          <p:cNvPr id="16" name="Rectangle 15"/>
          <p:cNvSpPr/>
          <p:nvPr/>
        </p:nvSpPr>
        <p:spPr>
          <a:xfrm>
            <a:off x="8775214" y="3226036"/>
            <a:ext cx="3004457" cy="1060571"/>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dirty="0">
              <a:solidFill>
                <a:schemeClr val="tx1"/>
              </a:solidFill>
            </a:endParaRPr>
          </a:p>
        </p:txBody>
      </p:sp>
      <p:sp>
        <p:nvSpPr>
          <p:cNvPr id="17" name="Rectangle 16"/>
          <p:cNvSpPr/>
          <p:nvPr/>
        </p:nvSpPr>
        <p:spPr>
          <a:xfrm>
            <a:off x="2400828" y="4418266"/>
            <a:ext cx="3004457" cy="938718"/>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dirty="0">
              <a:solidFill>
                <a:schemeClr val="tx1"/>
              </a:solidFill>
            </a:endParaRPr>
          </a:p>
        </p:txBody>
      </p:sp>
      <p:sp>
        <p:nvSpPr>
          <p:cNvPr id="18" name="Rectangle 17"/>
          <p:cNvSpPr/>
          <p:nvPr/>
        </p:nvSpPr>
        <p:spPr>
          <a:xfrm>
            <a:off x="5599577" y="4418266"/>
            <a:ext cx="3004457" cy="938718"/>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dirty="0">
              <a:solidFill>
                <a:schemeClr val="tx1"/>
              </a:solidFill>
            </a:endParaRPr>
          </a:p>
        </p:txBody>
      </p:sp>
      <p:sp>
        <p:nvSpPr>
          <p:cNvPr id="19" name="Rectangle 18"/>
          <p:cNvSpPr/>
          <p:nvPr/>
        </p:nvSpPr>
        <p:spPr>
          <a:xfrm>
            <a:off x="8775214" y="4418267"/>
            <a:ext cx="3004457" cy="938717"/>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dirty="0">
              <a:solidFill>
                <a:schemeClr val="tx1"/>
              </a:solidFill>
            </a:endParaRPr>
          </a:p>
        </p:txBody>
      </p:sp>
      <p:sp>
        <p:nvSpPr>
          <p:cNvPr id="20" name="Rectangle 19"/>
          <p:cNvSpPr/>
          <p:nvPr/>
        </p:nvSpPr>
        <p:spPr>
          <a:xfrm>
            <a:off x="2389942" y="5450171"/>
            <a:ext cx="3004457" cy="117559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dirty="0">
              <a:solidFill>
                <a:schemeClr val="tx1"/>
              </a:solidFill>
            </a:endParaRPr>
          </a:p>
        </p:txBody>
      </p:sp>
      <p:sp>
        <p:nvSpPr>
          <p:cNvPr id="21" name="Rectangle 20"/>
          <p:cNvSpPr/>
          <p:nvPr/>
        </p:nvSpPr>
        <p:spPr>
          <a:xfrm>
            <a:off x="5582578" y="5454995"/>
            <a:ext cx="3004457" cy="117835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dirty="0">
              <a:solidFill>
                <a:schemeClr val="tx1"/>
              </a:solidFill>
            </a:endParaRPr>
          </a:p>
        </p:txBody>
      </p:sp>
      <p:sp>
        <p:nvSpPr>
          <p:cNvPr id="22" name="Rectangle 21"/>
          <p:cNvSpPr/>
          <p:nvPr/>
        </p:nvSpPr>
        <p:spPr>
          <a:xfrm>
            <a:off x="8775214" y="5454996"/>
            <a:ext cx="3004457" cy="117835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dirty="0">
              <a:solidFill>
                <a:schemeClr val="tx1"/>
              </a:solidFill>
            </a:endParaRPr>
          </a:p>
        </p:txBody>
      </p:sp>
      <p:sp>
        <p:nvSpPr>
          <p:cNvPr id="24" name="TextBox 23"/>
          <p:cNvSpPr txBox="1"/>
          <p:nvPr/>
        </p:nvSpPr>
        <p:spPr>
          <a:xfrm>
            <a:off x="388938" y="3467780"/>
            <a:ext cx="1817598" cy="577081"/>
          </a:xfrm>
          <a:prstGeom prst="rect">
            <a:avLst/>
          </a:prstGeom>
          <a:noFill/>
          <a:ln>
            <a:solidFill>
              <a:schemeClr val="accent1"/>
            </a:solidFill>
          </a:ln>
        </p:spPr>
        <p:txBody>
          <a:bodyPr wrap="square" rtlCol="0">
            <a:spAutoFit/>
          </a:bodyPr>
          <a:lstStyle/>
          <a:p>
            <a:pPr algn="ctr"/>
            <a:r>
              <a:rPr lang="en-NZ" sz="1050" dirty="0">
                <a:solidFill>
                  <a:schemeClr val="bg1"/>
                </a:solidFill>
              </a:rPr>
              <a:t>Quality leadership that ensures success for all learners</a:t>
            </a:r>
          </a:p>
        </p:txBody>
      </p:sp>
      <p:sp>
        <p:nvSpPr>
          <p:cNvPr id="25" name="TextBox 24"/>
          <p:cNvSpPr txBox="1"/>
          <p:nvPr/>
        </p:nvSpPr>
        <p:spPr>
          <a:xfrm>
            <a:off x="388938" y="4437502"/>
            <a:ext cx="1817598" cy="900246"/>
          </a:xfrm>
          <a:prstGeom prst="rect">
            <a:avLst/>
          </a:prstGeom>
          <a:noFill/>
          <a:ln>
            <a:solidFill>
              <a:schemeClr val="accent1"/>
            </a:solidFill>
          </a:ln>
        </p:spPr>
        <p:txBody>
          <a:bodyPr wrap="square" rtlCol="0">
            <a:spAutoFit/>
          </a:bodyPr>
          <a:lstStyle/>
          <a:p>
            <a:pPr algn="ctr"/>
            <a:r>
              <a:rPr lang="en-NZ" sz="1050" dirty="0">
                <a:solidFill>
                  <a:schemeClr val="bg1"/>
                </a:solidFill>
              </a:rPr>
              <a:t>Active learners who maximise all opportunities to grow &amp; embed knowledge, skills &amp; understandings</a:t>
            </a:r>
          </a:p>
        </p:txBody>
      </p:sp>
      <p:sp>
        <p:nvSpPr>
          <p:cNvPr id="26" name="TextBox 25"/>
          <p:cNvSpPr txBox="1"/>
          <p:nvPr/>
        </p:nvSpPr>
        <p:spPr>
          <a:xfrm>
            <a:off x="398282" y="5749428"/>
            <a:ext cx="1817598" cy="577081"/>
          </a:xfrm>
          <a:prstGeom prst="rect">
            <a:avLst/>
          </a:prstGeom>
          <a:noFill/>
          <a:ln>
            <a:solidFill>
              <a:schemeClr val="accent1"/>
            </a:solidFill>
          </a:ln>
        </p:spPr>
        <p:txBody>
          <a:bodyPr wrap="square" rtlCol="0">
            <a:spAutoFit/>
          </a:bodyPr>
          <a:lstStyle/>
          <a:p>
            <a:pPr algn="ctr"/>
            <a:r>
              <a:rPr lang="en-NZ" sz="1050" dirty="0">
                <a:solidFill>
                  <a:schemeClr val="bg1"/>
                </a:solidFill>
              </a:rPr>
              <a:t>Rich, reciprocal relationships that realise mutual aspirations</a:t>
            </a:r>
          </a:p>
        </p:txBody>
      </p:sp>
    </p:spTree>
    <p:extLst>
      <p:ext uri="{BB962C8B-B14F-4D97-AF65-F5344CB8AC3E}">
        <p14:creationId xmlns:p14="http://schemas.microsoft.com/office/powerpoint/2010/main" val="10497518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29042</TotalTime>
  <Words>2061</Words>
  <Application>Microsoft Office PowerPoint</Application>
  <PresentationFormat>Widescreen</PresentationFormat>
  <Paragraphs>238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Times New Roman</vt:lpstr>
      <vt:lpstr>Wingdings 2</vt:lpstr>
      <vt:lpstr>Quotable</vt:lpstr>
      <vt:lpstr>Waimahia Intermediate Strategic Plan 2023</vt:lpstr>
      <vt:lpstr>Ko wai Waimāhia?</vt:lpstr>
      <vt:lpstr>Waimahia Intermediate 2023 Plan</vt:lpstr>
      <vt:lpstr>PowerPoint Presentation</vt:lpstr>
      <vt:lpstr>Goal 2: Impactful Leaders</vt:lpstr>
      <vt:lpstr>Goal 3: Active learners</vt:lpstr>
      <vt:lpstr>Goal 4: Reciprocal Relationships</vt:lpstr>
      <vt:lpstr>Strategic Goals /Core Values / BAU</vt:lpstr>
    </vt:vector>
  </TitlesOfParts>
  <Company>Waimahia Intermediate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Waimahia Intermediate Strategic Plan  2019 - 2021</dc:title>
  <dc:creator>Melini Fasavalu</dc:creator>
  <cp:lastModifiedBy>Melini Fasavalu</cp:lastModifiedBy>
  <cp:revision>283</cp:revision>
  <cp:lastPrinted>2023-01-16T20:08:17Z</cp:lastPrinted>
  <dcterms:created xsi:type="dcterms:W3CDTF">2018-10-31T00:27:06Z</dcterms:created>
  <dcterms:modified xsi:type="dcterms:W3CDTF">2023-01-16T22:34:29Z</dcterms:modified>
</cp:coreProperties>
</file>